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24"/>
  </p:notesMasterIdLst>
  <p:sldIdLst>
    <p:sldId id="256" r:id="rId2"/>
    <p:sldId id="566" r:id="rId3"/>
    <p:sldId id="567" r:id="rId4"/>
    <p:sldId id="258" r:id="rId5"/>
    <p:sldId id="259" r:id="rId6"/>
    <p:sldId id="261" r:id="rId7"/>
    <p:sldId id="260" r:id="rId8"/>
    <p:sldId id="263" r:id="rId9"/>
    <p:sldId id="264" r:id="rId10"/>
    <p:sldId id="265" r:id="rId11"/>
    <p:sldId id="268" r:id="rId12"/>
    <p:sldId id="267" r:id="rId13"/>
    <p:sldId id="274" r:id="rId14"/>
    <p:sldId id="275" r:id="rId15"/>
    <p:sldId id="269" r:id="rId16"/>
    <p:sldId id="270" r:id="rId17"/>
    <p:sldId id="273" r:id="rId18"/>
    <p:sldId id="271" r:id="rId19"/>
    <p:sldId id="272" r:id="rId20"/>
    <p:sldId id="262" r:id="rId21"/>
    <p:sldId id="266" r:id="rId22"/>
    <p:sldId id="276"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D5F"/>
    <a:srgbClr val="A20001"/>
    <a:srgbClr val="A60000"/>
    <a:srgbClr val="DF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999" autoAdjust="0"/>
    <p:restoredTop sz="81250"/>
  </p:normalViewPr>
  <p:slideViewPr>
    <p:cSldViewPr snapToGrid="0">
      <p:cViewPr varScale="1">
        <p:scale>
          <a:sx n="100" d="100"/>
          <a:sy n="100" d="100"/>
        </p:scale>
        <p:origin x="1352" y="17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DE543BF-104D-8843-9A48-105E83329915}" type="datetimeFigureOut">
              <a:rPr lang="en-US" smtClean="0"/>
              <a:t>8/19/2022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E5FF243-91AF-0049-992A-6FF3650F644B}" type="slidenum">
              <a:rPr lang="en-US" smtClean="0"/>
              <a:t>‹#›</a:t>
            </a:fld>
            <a:endParaRPr lang="en-US"/>
          </a:p>
        </p:txBody>
      </p:sp>
    </p:spTree>
    <p:extLst>
      <p:ext uri="{BB962C8B-B14F-4D97-AF65-F5344CB8AC3E}">
        <p14:creationId xmlns:p14="http://schemas.microsoft.com/office/powerpoint/2010/main" val="149765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85000" lnSpcReduction="1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solidFill>
                  <a:srgbClr val="001D5F"/>
                </a:solidFill>
                <a:latin typeface="Helvetica" pitchFamily="2" charset="0"/>
              </a:rPr>
              <a:t>I will briefly talk to you today about the importance of the theory and practice guiding the design </a:t>
            </a:r>
            <a:r>
              <a:rPr lang="en-US" b="0" dirty="0">
                <a:solidFill>
                  <a:srgbClr val="001D5F"/>
                </a:solidFill>
                <a:latin typeface="Helvetica" pitchFamily="2" charset="0"/>
                <a:cs typeface="Helvetica"/>
              </a:rPr>
              <a:t>of experiments.    </a:t>
            </a:r>
            <a:r>
              <a:rPr lang="en-US" dirty="0">
                <a:solidFill>
                  <a:srgbClr val="001D5F"/>
                </a:solidFill>
                <a:latin typeface="Helvetica" pitchFamily="2" charset="0"/>
              </a:rPr>
              <a:t>This session represents our first steps in providing intellectual and physical resources that will help you plan and perform the best experiments you can, pursuing science at the highest level, that yield results that you and others can reliably build upon  to discover something new.  At least  within the limits of time, money, energy, encouragement and thought at your disposal.</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solidFill>
                <a:srgbClr val="001D5F"/>
              </a:solidFill>
              <a:latin typeface="Helvetica" pitchFamily="2"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solidFill>
                  <a:srgbClr val="001D5F"/>
                </a:solidFill>
                <a:latin typeface="Helvetica" pitchFamily="2" charset="0"/>
              </a:rPr>
              <a:t>It is a little overwhelming to singularly stand here in front of all the talent in these seats.  I sense your eagerness to be unleashed into the labs to conduct experiments.   Think of how many different types of experiments and accompanying bytes of data you are about to bring into existence!  Consider, though, that effective experiments,  even seemingly simple ones, require a well-conceived plan PRIOR to the actual conducting of the experiment.  </a:t>
            </a:r>
            <a:r>
              <a:rPr lang="en-US" sz="1200" b="1" dirty="0">
                <a:solidFill>
                  <a:srgbClr val="001D5F"/>
                </a:solidFill>
                <a:latin typeface="Helvetica" pitchFamily="2" charset="0"/>
                <a:ea typeface="Helvetica" charset="0"/>
                <a:cs typeface="Helvetica" charset="0"/>
              </a:rPr>
              <a:t>How EXACTLY is the experiment performed?  What EXACTLY is measured?  What EXACTLY will you learn?</a:t>
            </a:r>
            <a:r>
              <a:rPr lang="en-US" sz="1200" b="0" dirty="0">
                <a:solidFill>
                  <a:srgbClr val="001D5F"/>
                </a:solidFill>
                <a:latin typeface="Helvetica" pitchFamily="2" charset="0"/>
                <a:ea typeface="Helvetica" charset="0"/>
                <a:cs typeface="Helvetica" charset="0"/>
              </a:rPr>
              <a:t>  A good experimentalist answers such questions BEFORE the actual conducting of the experiment. T</a:t>
            </a:r>
            <a:r>
              <a:rPr lang="en-US" dirty="0">
                <a:solidFill>
                  <a:srgbClr val="001D5F"/>
                </a:solidFill>
                <a:latin typeface="Helvetica" pitchFamily="2" charset="0"/>
              </a:rPr>
              <a:t>his is why we are introducing experimental design during orientation, so it is at the forefront before you begin experiments in the labs.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dirty="0">
              <a:solidFill>
                <a:srgbClr val="001D5F"/>
              </a:solidFill>
              <a:latin typeface="Helvetica" pitchFamily="2" charset="0"/>
              <a:ea typeface="Helvetica" charset="0"/>
              <a:cs typeface="Helvetica"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rgbClr val="001D5F"/>
                </a:solidFill>
                <a:latin typeface="Helvetica" pitchFamily="2" charset="0"/>
                <a:ea typeface="Helvetica" charset="0"/>
                <a:cs typeface="Helvetica" charset="0"/>
              </a:rPr>
              <a:t>“Are you ready to perform experiments at Penn!”  You are fortunate to be in an institution where you can do almost any experiment you want.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dirty="0">
              <a:solidFill>
                <a:srgbClr val="001D5F"/>
              </a:solidFill>
              <a:latin typeface="Helvetica" pitchFamily="2" charset="0"/>
              <a:ea typeface="Helvetica" charset="0"/>
              <a:cs typeface="Helvetica"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rgbClr val="001D5F"/>
                </a:solidFill>
                <a:latin typeface="Helvetica" pitchFamily="2" charset="0"/>
                <a:ea typeface="Helvetica" charset="0"/>
                <a:cs typeface="Helvetica" charset="0"/>
              </a:rPr>
              <a:t>“What kind of data are you going to produce?  Is the data from an experiment that was the best experiment you could perform under the circumstances?  Is the data reproducible by you and others?  Is it predictive so that you and others can build upon the results?”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dirty="0">
              <a:solidFill>
                <a:srgbClr val="001D5F"/>
              </a:solidFill>
              <a:latin typeface="Helvetica" pitchFamily="2" charset="0"/>
              <a:ea typeface="Helvetica" charset="0"/>
              <a:cs typeface="Helvetica" charset="0"/>
            </a:endParaRPr>
          </a:p>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1</a:t>
            </a:fld>
            <a:endParaRPr lang="en-US"/>
          </a:p>
        </p:txBody>
      </p:sp>
    </p:spTree>
    <p:extLst>
      <p:ext uri="{BB962C8B-B14F-4D97-AF65-F5344CB8AC3E}">
        <p14:creationId xmlns:p14="http://schemas.microsoft.com/office/powerpoint/2010/main" val="3032883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77500" lnSpcReduction="20000"/>
          </a:bodyPr>
          <a:lstStyle/>
          <a:p>
            <a:pPr marL="12700" marR="0" lvl="1" algn="l" defTabSz="914400" rtl="0" eaLnBrk="1" fontAlgn="auto" latinLnBrk="0" hangingPunct="1">
              <a:lnSpc>
                <a:spcPct val="100000"/>
              </a:lnSpc>
              <a:spcBef>
                <a:spcPts val="0"/>
              </a:spcBef>
              <a:spcAft>
                <a:spcPts val="0"/>
              </a:spcAft>
              <a:buClrTx/>
              <a:buSzTx/>
              <a:buFontTx/>
              <a:buNone/>
              <a:defRPr/>
            </a:pPr>
            <a:r>
              <a:rPr lang="en-US" b="0" dirty="0">
                <a:solidFill>
                  <a:srgbClr val="001D5F"/>
                </a:solidFill>
                <a:latin typeface="Helvetica" pitchFamily="2" charset="0"/>
                <a:ea typeface="Helvetica" charset="0"/>
                <a:cs typeface="Helvetica" charset="0"/>
              </a:rPr>
              <a:t>Statements can be vague and provoke misunderstandings.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1D5F"/>
              </a:solidFill>
              <a:latin typeface="Helvetica" pitchFamily="2" charset="0"/>
              <a:ea typeface="Helvetica" charset="0"/>
              <a:cs typeface="Helvetica" charset="0"/>
            </a:endParaRPr>
          </a:p>
          <a:p>
            <a:r>
              <a:rPr lang="en-US" b="1" dirty="0">
                <a:solidFill>
                  <a:srgbClr val="001D5F"/>
                </a:solidFill>
                <a:latin typeface="Helvetica" pitchFamily="2" charset="0"/>
                <a:ea typeface="Helvetica" charset="0"/>
                <a:cs typeface="Helvetica" charset="0"/>
              </a:rPr>
              <a:t>Example:  </a:t>
            </a:r>
            <a:r>
              <a:rPr lang="en-US" kern="1200" dirty="0">
                <a:solidFill>
                  <a:srgbClr val="001D5F"/>
                </a:solidFill>
                <a:effectLst/>
                <a:latin typeface="Helvetica" pitchFamily="2" charset="0"/>
              </a:rPr>
              <a:t>is there a difference between “transcription factor X </a:t>
            </a:r>
            <a:r>
              <a:rPr lang="en-US" i="1" kern="1200" dirty="0">
                <a:solidFill>
                  <a:srgbClr val="001D5F"/>
                </a:solidFill>
                <a:effectLst/>
                <a:latin typeface="Helvetica" pitchFamily="2" charset="0"/>
              </a:rPr>
              <a:t>activates</a:t>
            </a:r>
            <a:r>
              <a:rPr lang="en-US" kern="1200" dirty="0">
                <a:solidFill>
                  <a:srgbClr val="001D5F"/>
                </a:solidFill>
                <a:effectLst/>
                <a:latin typeface="Helvetica" pitchFamily="2" charset="0"/>
              </a:rPr>
              <a:t> the expression of gene Y” and “transcription factor X </a:t>
            </a:r>
            <a:r>
              <a:rPr lang="en-US" i="1" kern="1200" dirty="0">
                <a:solidFill>
                  <a:srgbClr val="001D5F"/>
                </a:solidFill>
                <a:effectLst/>
                <a:latin typeface="Helvetica" pitchFamily="2" charset="0"/>
              </a:rPr>
              <a:t>promotes</a:t>
            </a:r>
            <a:r>
              <a:rPr lang="en-US" kern="1200" dirty="0">
                <a:solidFill>
                  <a:srgbClr val="001D5F"/>
                </a:solidFill>
                <a:effectLst/>
                <a:latin typeface="Helvetica" pitchFamily="2" charset="0"/>
              </a:rPr>
              <a:t> the expression of gene Y”?</a:t>
            </a:r>
          </a:p>
          <a:p>
            <a:endParaRPr lang="en-US" b="1" dirty="0">
              <a:solidFill>
                <a:srgbClr val="001D5F"/>
              </a:solidFill>
              <a:latin typeface="Helvetica" pitchFamily="2" charset="0"/>
              <a:ea typeface="Helvetica" charset="0"/>
              <a:cs typeface="Helvetica" charset="0"/>
            </a:endParaRPr>
          </a:p>
          <a:p>
            <a:r>
              <a:rPr lang="en-US" b="1" dirty="0">
                <a:solidFill>
                  <a:srgbClr val="001D5F"/>
                </a:solidFill>
                <a:latin typeface="Helvetica" pitchFamily="2" charset="0"/>
                <a:ea typeface="Helvetica" charset="0"/>
                <a:cs typeface="Helvetica" charset="0"/>
              </a:rPr>
              <a:t>Once the hypothesis (or model, question) is set,  one must define in depth the path to get there</a:t>
            </a:r>
          </a:p>
          <a:p>
            <a:pPr lvl="1"/>
            <a:endParaRPr lang="en-US" b="1" dirty="0">
              <a:solidFill>
                <a:srgbClr val="001D5F"/>
              </a:solidFill>
              <a:latin typeface="Helvetica" pitchFamily="2" charset="0"/>
              <a:ea typeface="Helvetica" charset="0"/>
              <a:cs typeface="Helvetica" charset="0"/>
            </a:endParaRPr>
          </a:p>
          <a:p>
            <a:pPr marL="182563" lvl="1" indent="-169863">
              <a:buFont typeface="Arial" panose="020B0604020202020204" pitchFamily="34" charset="0"/>
              <a:buChar char="•"/>
            </a:pPr>
            <a:r>
              <a:rPr lang="en-US" dirty="0">
                <a:solidFill>
                  <a:srgbClr val="001D5F"/>
                </a:solidFill>
                <a:latin typeface="Helvetica" pitchFamily="2" charset="0"/>
                <a:ea typeface="Helvetica" charset="0"/>
                <a:cs typeface="Helvetica" charset="0"/>
              </a:rPr>
              <a:t>Need to think through the whole process on an end-to-end basis</a:t>
            </a:r>
          </a:p>
          <a:p>
            <a:pPr marL="182563" lvl="1" indent="-169863">
              <a:buFont typeface="Arial" panose="020B0604020202020204" pitchFamily="34" charset="0"/>
              <a:buChar char="•"/>
            </a:pPr>
            <a:r>
              <a:rPr lang="en-US" dirty="0">
                <a:solidFill>
                  <a:srgbClr val="001D5F"/>
                </a:solidFill>
                <a:latin typeface="Helvetica" pitchFamily="2" charset="0"/>
                <a:ea typeface="Helvetica" charset="0"/>
                <a:cs typeface="Helvetica" charset="0"/>
              </a:rPr>
              <a:t>Need to identify the novel parts, the hard parts</a:t>
            </a:r>
          </a:p>
          <a:p>
            <a:pPr marL="182563" lvl="1" indent="-169863">
              <a:buFont typeface="Arial" panose="020B0604020202020204" pitchFamily="34" charset="0"/>
              <a:buChar char="•"/>
            </a:pPr>
            <a:r>
              <a:rPr lang="en-US" dirty="0">
                <a:solidFill>
                  <a:srgbClr val="001D5F"/>
                </a:solidFill>
                <a:latin typeface="Helvetica" pitchFamily="2" charset="0"/>
                <a:ea typeface="Helvetica" charset="0"/>
                <a:cs typeface="Helvetica" charset="0"/>
              </a:rPr>
              <a:t>Need to identify the key milestones</a:t>
            </a:r>
          </a:p>
          <a:p>
            <a:pPr lvl="1"/>
            <a:endParaRPr lang="en-US" b="1" dirty="0">
              <a:solidFill>
                <a:srgbClr val="001D5F"/>
              </a:solidFill>
              <a:latin typeface="Helvetica" pitchFamily="2" charset="0"/>
              <a:ea typeface="Helvetica" charset="0"/>
              <a:cs typeface="Helvetica" charset="0"/>
            </a:endParaRPr>
          </a:p>
          <a:p>
            <a:pPr marL="0" indent="0">
              <a:buNone/>
            </a:pPr>
            <a:r>
              <a:rPr lang="en-US" b="1" dirty="0">
                <a:solidFill>
                  <a:srgbClr val="001D5F"/>
                </a:solidFill>
                <a:latin typeface="Helvetica" pitchFamily="2" charset="0"/>
                <a:ea typeface="Helvetica" charset="0"/>
                <a:cs typeface="Helvetica" charset="0"/>
              </a:rPr>
              <a:t>This will include (at some level) questions such as:</a:t>
            </a:r>
          </a:p>
          <a:p>
            <a:pPr marL="239713"/>
            <a:r>
              <a:rPr lang="en-US" b="1" dirty="0">
                <a:solidFill>
                  <a:srgbClr val="001D5F"/>
                </a:solidFill>
                <a:latin typeface="Helvetica" pitchFamily="2" charset="0"/>
                <a:ea typeface="Helvetica" charset="0"/>
                <a:cs typeface="Helvetica" charset="0"/>
              </a:rPr>
              <a:t>What will we do?</a:t>
            </a:r>
          </a:p>
          <a:p>
            <a:pPr marL="239713"/>
            <a:r>
              <a:rPr lang="en-US" b="1" dirty="0">
                <a:solidFill>
                  <a:srgbClr val="001D5F"/>
                </a:solidFill>
                <a:latin typeface="Helvetica" pitchFamily="2" charset="0"/>
                <a:ea typeface="Helvetica" charset="0"/>
                <a:cs typeface="Helvetica" charset="0"/>
              </a:rPr>
              <a:t>Why will we do it?</a:t>
            </a:r>
          </a:p>
          <a:p>
            <a:pPr marL="239713"/>
            <a:r>
              <a:rPr lang="en-US" b="1" dirty="0">
                <a:solidFill>
                  <a:srgbClr val="001D5F"/>
                </a:solidFill>
                <a:latin typeface="Helvetica" pitchFamily="2" charset="0"/>
                <a:ea typeface="Helvetica" charset="0"/>
                <a:cs typeface="Helvetica" charset="0"/>
              </a:rPr>
              <a:t>Where will we do it?</a:t>
            </a:r>
          </a:p>
          <a:p>
            <a:pPr marL="239713"/>
            <a:r>
              <a:rPr lang="en-US" b="1" dirty="0">
                <a:solidFill>
                  <a:srgbClr val="001D5F"/>
                </a:solidFill>
                <a:latin typeface="Helvetica" pitchFamily="2" charset="0"/>
                <a:ea typeface="Helvetica" charset="0"/>
                <a:cs typeface="Helvetica" charset="0"/>
              </a:rPr>
              <a:t>Who will help us?</a:t>
            </a:r>
          </a:p>
          <a:p>
            <a:pPr marL="239713"/>
            <a:r>
              <a:rPr lang="en-US" b="1" dirty="0">
                <a:solidFill>
                  <a:srgbClr val="001D5F"/>
                </a:solidFill>
                <a:latin typeface="Helvetica" pitchFamily="2" charset="0"/>
                <a:ea typeface="Helvetica" charset="0"/>
                <a:cs typeface="Helvetica" charset="0"/>
              </a:rPr>
              <a:t>How will we do it?</a:t>
            </a:r>
          </a:p>
          <a:p>
            <a:pPr marL="239713"/>
            <a:r>
              <a:rPr lang="en-US" b="1" dirty="0">
                <a:solidFill>
                  <a:srgbClr val="001D5F"/>
                </a:solidFill>
                <a:latin typeface="Helvetica" pitchFamily="2" charset="0"/>
                <a:ea typeface="Helvetica" charset="0"/>
                <a:cs typeface="Helvetica" charset="0"/>
              </a:rPr>
              <a:t>How well do we have to do it?</a:t>
            </a:r>
          </a:p>
          <a:p>
            <a:pPr marL="239713"/>
            <a:r>
              <a:rPr lang="en-US" b="1" dirty="0">
                <a:solidFill>
                  <a:srgbClr val="001D5F"/>
                </a:solidFill>
                <a:latin typeface="Helvetica" pitchFamily="2" charset="0"/>
                <a:ea typeface="Helvetica" charset="0"/>
                <a:cs typeface="Helvetica" charset="0"/>
              </a:rPr>
              <a:t>When will we do it?</a:t>
            </a:r>
          </a:p>
          <a:p>
            <a:pPr marL="239713"/>
            <a:r>
              <a:rPr lang="en-US" b="1" dirty="0">
                <a:solidFill>
                  <a:srgbClr val="001D5F"/>
                </a:solidFill>
                <a:latin typeface="Helvetica" pitchFamily="2" charset="0"/>
                <a:ea typeface="Helvetica" charset="0"/>
                <a:cs typeface="Helvetica" charset="0"/>
              </a:rPr>
              <a:t>How many times will we do it?</a:t>
            </a:r>
          </a:p>
          <a:p>
            <a:pPr marL="239713"/>
            <a:r>
              <a:rPr lang="en-US" b="1" dirty="0">
                <a:solidFill>
                  <a:srgbClr val="001D5F"/>
                </a:solidFill>
                <a:latin typeface="Helvetica" pitchFamily="2" charset="0"/>
                <a:ea typeface="Helvetica" charset="0"/>
                <a:cs typeface="Helvetica" charset="0"/>
              </a:rPr>
              <a:t>How will you interpret the data?</a:t>
            </a:r>
          </a:p>
          <a:p>
            <a:pPr marL="239713"/>
            <a:r>
              <a:rPr lang="en-US" b="1" dirty="0">
                <a:solidFill>
                  <a:srgbClr val="001D5F"/>
                </a:solidFill>
                <a:latin typeface="Helvetica" pitchFamily="2" charset="0"/>
                <a:ea typeface="Helvetica" charset="0"/>
                <a:cs typeface="Helvetica" charset="0"/>
              </a:rPr>
              <a:t>What will happen if you see only a slight difference?</a:t>
            </a:r>
          </a:p>
          <a:p>
            <a:endParaRPr lang="en-US" b="1" dirty="0">
              <a:solidFill>
                <a:srgbClr val="001D5F"/>
              </a:solidFill>
              <a:latin typeface="Helvetica" pitchFamily="2" charset="0"/>
              <a:ea typeface="Helvetica" charset="0"/>
              <a:cs typeface="Helvetica" charset="0"/>
            </a:endParaRPr>
          </a:p>
          <a:p>
            <a:r>
              <a:rPr lang="en-US" b="1" i="1" dirty="0">
                <a:solidFill>
                  <a:srgbClr val="001D5F"/>
                </a:solidFill>
                <a:latin typeface="Helvetica" pitchFamily="2" charset="0"/>
                <a:ea typeface="Helvetica" charset="0"/>
                <a:cs typeface="Helvetica" charset="0"/>
              </a:rPr>
              <a:t>Statistics</a:t>
            </a:r>
            <a:endParaRPr lang="en-US" b="1" dirty="0">
              <a:solidFill>
                <a:srgbClr val="001D5F"/>
              </a:solidFill>
              <a:latin typeface="Helvetica" pitchFamily="2" charset="0"/>
              <a:ea typeface="Helvetica" charset="0"/>
              <a:cs typeface="Helvetica" charset="0"/>
            </a:endParaRPr>
          </a:p>
          <a:p>
            <a:r>
              <a:rPr lang="en-US" b="1" dirty="0">
                <a:solidFill>
                  <a:srgbClr val="001D5F"/>
                </a:solidFill>
                <a:latin typeface="Helvetica" pitchFamily="2" charset="0"/>
                <a:ea typeface="Helvetica" charset="0"/>
                <a:cs typeface="Helvetica" charset="0"/>
              </a:rPr>
              <a:t>Statisticians need this information up front</a:t>
            </a:r>
          </a:p>
          <a:p>
            <a:pPr marL="239713" lvl="1"/>
            <a:r>
              <a:rPr lang="en-US" b="1" dirty="0">
                <a:solidFill>
                  <a:srgbClr val="001D5F"/>
                </a:solidFill>
                <a:latin typeface="Helvetica" pitchFamily="2" charset="0"/>
                <a:ea typeface="Helvetica" charset="0"/>
                <a:cs typeface="Helvetica" charset="0"/>
              </a:rPr>
              <a:t>How to collect</a:t>
            </a:r>
          </a:p>
          <a:p>
            <a:pPr marL="239713" lvl="1"/>
            <a:r>
              <a:rPr lang="en-US" b="1" dirty="0">
                <a:solidFill>
                  <a:srgbClr val="001D5F"/>
                </a:solidFill>
                <a:latin typeface="Helvetica" pitchFamily="2" charset="0"/>
                <a:ea typeface="Helvetica" charset="0"/>
                <a:cs typeface="Helvetica" charset="0"/>
              </a:rPr>
              <a:t>What to control for</a:t>
            </a:r>
          </a:p>
          <a:p>
            <a:pPr marL="239713" lvl="1"/>
            <a:r>
              <a:rPr lang="en-US" b="1" dirty="0">
                <a:solidFill>
                  <a:srgbClr val="001D5F"/>
                </a:solidFill>
                <a:latin typeface="Helvetica" pitchFamily="2" charset="0"/>
                <a:ea typeface="Helvetica" charset="0"/>
                <a:cs typeface="Helvetica" charset="0"/>
              </a:rPr>
              <a:t>Number of data points</a:t>
            </a:r>
          </a:p>
          <a:p>
            <a:pPr marL="239713" lvl="1"/>
            <a:r>
              <a:rPr lang="en-US" b="1" dirty="0">
                <a:solidFill>
                  <a:srgbClr val="001D5F"/>
                </a:solidFill>
                <a:latin typeface="Helvetica" pitchFamily="2" charset="0"/>
                <a:ea typeface="Helvetica" charset="0"/>
                <a:cs typeface="Helvetica" charset="0"/>
              </a:rPr>
              <a:t>What things you will quantify?</a:t>
            </a:r>
          </a:p>
          <a:p>
            <a:endParaRPr lang="en-US" sz="1800" b="1" dirty="0">
              <a:solidFill>
                <a:srgbClr val="001C5D"/>
              </a:solidFill>
              <a:latin typeface="Helvetica" charset="0"/>
              <a:ea typeface="Helvetica" charset="0"/>
              <a:cs typeface="Helvetica" charset="0"/>
            </a:endParaRPr>
          </a:p>
          <a:p>
            <a:pPr lvl="1"/>
            <a:r>
              <a:rPr lang="en-US" sz="1800" b="1" dirty="0">
                <a:solidFill>
                  <a:srgbClr val="001C5D"/>
                </a:solidFill>
                <a:latin typeface="Helvetica" charset="0"/>
                <a:ea typeface="Helvetica" charset="0"/>
                <a:cs typeface="Helvetica" charset="0"/>
              </a:rPr>
              <a:t> </a:t>
            </a:r>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10</a:t>
            </a:fld>
            <a:endParaRPr lang="en-US"/>
          </a:p>
        </p:txBody>
      </p:sp>
    </p:spTree>
    <p:extLst>
      <p:ext uri="{BB962C8B-B14F-4D97-AF65-F5344CB8AC3E}">
        <p14:creationId xmlns:p14="http://schemas.microsoft.com/office/powerpoint/2010/main" val="403326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solidFill>
                  <a:srgbClr val="001D5F"/>
                </a:solidFill>
                <a:latin typeface="Helvetica" pitchFamily="2" charset="0"/>
              </a:rPr>
              <a:t>The case studies are starting points for discussion.  There are no right/wrong answers.  </a:t>
            </a:r>
          </a:p>
        </p:txBody>
      </p:sp>
      <p:sp>
        <p:nvSpPr>
          <p:cNvPr id="4" name="Slide Number Placeholder 3"/>
          <p:cNvSpPr>
            <a:spLocks noGrp="1"/>
          </p:cNvSpPr>
          <p:nvPr>
            <p:ph type="sldNum" sz="quarter" idx="5"/>
          </p:nvPr>
        </p:nvSpPr>
        <p:spPr/>
        <p:txBody>
          <a:bodyPr/>
          <a:lstStyle/>
          <a:p>
            <a:fld id="{4E5FF243-91AF-0049-992A-6FF3650F644B}" type="slidenum">
              <a:rPr lang="en-US" smtClean="0"/>
              <a:t>11</a:t>
            </a:fld>
            <a:endParaRPr lang="en-US"/>
          </a:p>
        </p:txBody>
      </p:sp>
    </p:spTree>
    <p:extLst>
      <p:ext uri="{BB962C8B-B14F-4D97-AF65-F5344CB8AC3E}">
        <p14:creationId xmlns:p14="http://schemas.microsoft.com/office/powerpoint/2010/main" val="1058327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a:solidFill>
                  <a:srgbClr val="001D5F"/>
                </a:solidFill>
                <a:effectLst/>
                <a:latin typeface="Helvetica" pitchFamily="2" charset="0"/>
                <a:ea typeface="ＭＳ Ｐゴシック" charset="-128"/>
                <a:cs typeface="ＭＳ Ｐゴシック" charset="-128"/>
              </a:rPr>
              <a:t>Science is in the business of learning from its mistakes.</a:t>
            </a:r>
          </a:p>
          <a:p>
            <a:endParaRPr lang="en-US" sz="1200" kern="1200" dirty="0">
              <a:solidFill>
                <a:srgbClr val="001D5F"/>
              </a:solidFill>
              <a:effectLst/>
              <a:latin typeface="Helvetica" pitchFamily="2" charset="0"/>
              <a:ea typeface="ＭＳ Ｐゴシック" charset="-128"/>
              <a:cs typeface="ＭＳ Ｐゴシック" charset="-128"/>
            </a:endParaRPr>
          </a:p>
          <a:p>
            <a:r>
              <a:rPr lang="en-US" sz="1200" kern="1200" dirty="0">
                <a:solidFill>
                  <a:srgbClr val="001D5F"/>
                </a:solidFill>
                <a:effectLst/>
                <a:latin typeface="Helvetica" pitchFamily="2" charset="0"/>
                <a:ea typeface="ＭＳ Ｐゴシック" charset="-128"/>
                <a:cs typeface="ＭＳ Ｐゴシック" charset="-128"/>
              </a:rPr>
              <a:t>Science course-corrects as new insights are gained and as old theories are overturned. And despite the important debates about research integrity, reproducibility, robustness and the factors that can pull against good practice in these times of scarce funding, the system and the culture of science delivers. Knowledge is advanced, new medicines are made, human suffering is reduced.</a:t>
            </a:r>
          </a:p>
          <a:p>
            <a:endParaRPr lang="en-US" dirty="0">
              <a:solidFill>
                <a:srgbClr val="001D5F"/>
              </a:solidFill>
              <a:latin typeface="Helvetica" pitchFamily="2" charset="0"/>
            </a:endParaRPr>
          </a:p>
          <a:p>
            <a:endParaRPr lang="en-US" dirty="0">
              <a:solidFill>
                <a:srgbClr val="001D5F"/>
              </a:solidFill>
              <a:latin typeface="Helvetica" pitchFamily="2" charset="0"/>
            </a:endParaRPr>
          </a:p>
          <a:p>
            <a:pPr marL="171450" indent="-171450">
              <a:buFont typeface="Arial" panose="020B0604020202020204" pitchFamily="34" charset="0"/>
              <a:buChar char="•"/>
            </a:pPr>
            <a:r>
              <a:rPr lang="en-US" dirty="0">
                <a:solidFill>
                  <a:srgbClr val="001D5F"/>
                </a:solidFill>
                <a:latin typeface="Helvetica" pitchFamily="2" charset="0"/>
              </a:rPr>
              <a:t>Self-correcting</a:t>
            </a:r>
          </a:p>
          <a:p>
            <a:pPr marL="171450" indent="-171450">
              <a:buFont typeface="Arial" panose="020B0604020202020204" pitchFamily="34" charset="0"/>
              <a:buChar char="•"/>
            </a:pPr>
            <a:r>
              <a:rPr lang="en-US" dirty="0">
                <a:solidFill>
                  <a:srgbClr val="001D5F"/>
                </a:solidFill>
                <a:latin typeface="Helvetica" pitchFamily="2" charset="0"/>
              </a:rPr>
              <a:t>United in the spirit of inquiry</a:t>
            </a:r>
          </a:p>
          <a:p>
            <a:pPr marL="171450" indent="-171450">
              <a:buFont typeface="Arial" panose="020B0604020202020204" pitchFamily="34" charset="0"/>
              <a:buChar char="•"/>
            </a:pPr>
            <a:r>
              <a:rPr lang="en-US" dirty="0">
                <a:solidFill>
                  <a:srgbClr val="001D5F"/>
                </a:solidFill>
                <a:latin typeface="Helvetica" pitchFamily="2" charset="0"/>
              </a:rPr>
              <a:t>Importance of being open about methods, data and mistakes</a:t>
            </a:r>
          </a:p>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12</a:t>
            </a:fld>
            <a:endParaRPr lang="en-US"/>
          </a:p>
        </p:txBody>
      </p:sp>
    </p:spTree>
    <p:extLst>
      <p:ext uri="{BB962C8B-B14F-4D97-AF65-F5344CB8AC3E}">
        <p14:creationId xmlns:p14="http://schemas.microsoft.com/office/powerpoint/2010/main" val="2017728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5FF243-91AF-0049-992A-6FF3650F644B}" type="slidenum">
              <a:rPr lang="en-US" smtClean="0"/>
              <a:t>13</a:t>
            </a:fld>
            <a:endParaRPr lang="en-US"/>
          </a:p>
        </p:txBody>
      </p:sp>
    </p:spTree>
    <p:extLst>
      <p:ext uri="{BB962C8B-B14F-4D97-AF65-F5344CB8AC3E}">
        <p14:creationId xmlns:p14="http://schemas.microsoft.com/office/powerpoint/2010/main" val="585810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5FF243-91AF-0049-992A-6FF3650F644B}" type="slidenum">
              <a:rPr lang="en-US" smtClean="0"/>
              <a:t>14</a:t>
            </a:fld>
            <a:endParaRPr lang="en-US"/>
          </a:p>
        </p:txBody>
      </p:sp>
    </p:spTree>
    <p:extLst>
      <p:ext uri="{BB962C8B-B14F-4D97-AF65-F5344CB8AC3E}">
        <p14:creationId xmlns:p14="http://schemas.microsoft.com/office/powerpoint/2010/main" val="3975231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15</a:t>
            </a:fld>
            <a:endParaRPr lang="en-US"/>
          </a:p>
        </p:txBody>
      </p:sp>
    </p:spTree>
    <p:extLst>
      <p:ext uri="{BB962C8B-B14F-4D97-AF65-F5344CB8AC3E}">
        <p14:creationId xmlns:p14="http://schemas.microsoft.com/office/powerpoint/2010/main" val="318085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solidFill>
                  <a:srgbClr val="001D5F"/>
                </a:solidFill>
                <a:latin typeface="Helvetica" pitchFamily="2" charset="0"/>
              </a:rPr>
              <a:t>Independent variable = cause</a:t>
            </a:r>
          </a:p>
          <a:p>
            <a:r>
              <a:rPr lang="en-US" dirty="0">
                <a:solidFill>
                  <a:srgbClr val="001D5F"/>
                </a:solidFill>
                <a:latin typeface="Helvetica" pitchFamily="2" charset="0"/>
              </a:rPr>
              <a:t>Dependent variable = effect</a:t>
            </a:r>
          </a:p>
        </p:txBody>
      </p:sp>
      <p:sp>
        <p:nvSpPr>
          <p:cNvPr id="4" name="Slide Number Placeholder 3"/>
          <p:cNvSpPr>
            <a:spLocks noGrp="1"/>
          </p:cNvSpPr>
          <p:nvPr>
            <p:ph type="sldNum" sz="quarter" idx="5"/>
          </p:nvPr>
        </p:nvSpPr>
        <p:spPr/>
        <p:txBody>
          <a:bodyPr/>
          <a:lstStyle/>
          <a:p>
            <a:fld id="{4E5FF243-91AF-0049-992A-6FF3650F644B}" type="slidenum">
              <a:rPr lang="en-US" smtClean="0"/>
              <a:t>16</a:t>
            </a:fld>
            <a:endParaRPr lang="en-US"/>
          </a:p>
        </p:txBody>
      </p:sp>
    </p:spTree>
    <p:extLst>
      <p:ext uri="{BB962C8B-B14F-4D97-AF65-F5344CB8AC3E}">
        <p14:creationId xmlns:p14="http://schemas.microsoft.com/office/powerpoint/2010/main" val="2968583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5FF243-91AF-0049-992A-6FF3650F644B}" type="slidenum">
              <a:rPr lang="en-US" smtClean="0"/>
              <a:t>17</a:t>
            </a:fld>
            <a:endParaRPr lang="en-US"/>
          </a:p>
        </p:txBody>
      </p:sp>
    </p:spTree>
    <p:extLst>
      <p:ext uri="{BB962C8B-B14F-4D97-AF65-F5344CB8AC3E}">
        <p14:creationId xmlns:p14="http://schemas.microsoft.com/office/powerpoint/2010/main" val="1130297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lvl="1"/>
            <a:r>
              <a:rPr lang="en-US" b="1" dirty="0">
                <a:solidFill>
                  <a:srgbClr val="001D5F"/>
                </a:solidFill>
                <a:latin typeface="Helvetica" pitchFamily="2" charset="0"/>
                <a:ea typeface="Helvetica" charset="0"/>
                <a:cs typeface="Helvetica" charset="0"/>
              </a:rPr>
              <a:t>Strategies to promote your ability to make efficient progress on your research project </a:t>
            </a:r>
          </a:p>
          <a:p>
            <a:pPr marL="465138" lvl="1" indent="-254000">
              <a:buFont typeface="Arial" panose="020B0604020202020204" pitchFamily="34" charset="0"/>
              <a:buChar char="•"/>
            </a:pPr>
            <a:r>
              <a:rPr lang="en-US" dirty="0">
                <a:solidFill>
                  <a:srgbClr val="001D5F"/>
                </a:solidFill>
                <a:latin typeface="Helvetica" pitchFamily="2" charset="0"/>
                <a:ea typeface="Helvetica" charset="0"/>
                <a:cs typeface="Helvetica" charset="0"/>
              </a:rPr>
              <a:t>Finding out as quickly as possible if your hypothesis is wrong</a:t>
            </a:r>
          </a:p>
          <a:p>
            <a:pPr marL="465138" marR="0" lvl="1" indent="-2540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dirty="0">
                <a:solidFill>
                  <a:srgbClr val="001D5F"/>
                </a:solidFill>
                <a:latin typeface="Helvetica" pitchFamily="2" charset="0"/>
                <a:ea typeface="Helvetica" charset="0"/>
                <a:cs typeface="Helvetica" charset="0"/>
              </a:rPr>
              <a:t>Break down most important questions into smaller, solvable questions!</a:t>
            </a:r>
          </a:p>
          <a:p>
            <a:pPr marL="465138" marR="0" lvl="1" indent="-2540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dirty="0">
                <a:solidFill>
                  <a:srgbClr val="001D5F"/>
                </a:solidFill>
                <a:latin typeface="Helvetica" pitchFamily="2" charset="0"/>
                <a:ea typeface="Helvetica" charset="0"/>
                <a:cs typeface="Helvetica" charset="0"/>
              </a:rPr>
              <a:t>Learn something from every experiment!</a:t>
            </a:r>
          </a:p>
          <a:p>
            <a:pPr lvl="1"/>
            <a:endParaRPr lang="en-US" b="1" dirty="0">
              <a:solidFill>
                <a:srgbClr val="001D5F"/>
              </a:solidFill>
              <a:latin typeface="Helvetica" pitchFamily="2" charset="0"/>
              <a:ea typeface="Helvetica" charset="0"/>
              <a:cs typeface="Helvetica" charset="0"/>
            </a:endParaRPr>
          </a:p>
          <a:p>
            <a:r>
              <a:rPr lang="en-US" dirty="0">
                <a:solidFill>
                  <a:srgbClr val="001D5F"/>
                </a:solidFill>
                <a:latin typeface="Helvetica" pitchFamily="2" charset="0"/>
              </a:rPr>
              <a:t>https://</a:t>
            </a:r>
            <a:r>
              <a:rPr lang="en-US" dirty="0" err="1">
                <a:solidFill>
                  <a:srgbClr val="001D5F"/>
                </a:solidFill>
                <a:latin typeface="Helvetica" pitchFamily="2" charset="0"/>
              </a:rPr>
              <a:t>courses.ibiology.org</a:t>
            </a:r>
            <a:r>
              <a:rPr lang="en-US" dirty="0">
                <a:solidFill>
                  <a:srgbClr val="001D5F"/>
                </a:solidFill>
                <a:latin typeface="Helvetica" pitchFamily="2" charset="0"/>
              </a:rPr>
              <a:t>/courses/course-v1:iBiology+LE+SP/</a:t>
            </a:r>
            <a:r>
              <a:rPr lang="en-US" dirty="0" err="1">
                <a:solidFill>
                  <a:srgbClr val="001D5F"/>
                </a:solidFill>
                <a:latin typeface="Helvetica" pitchFamily="2" charset="0"/>
              </a:rPr>
              <a:t>about?utm_source</a:t>
            </a:r>
            <a:r>
              <a:rPr lang="en-US" dirty="0">
                <a:solidFill>
                  <a:srgbClr val="001D5F"/>
                </a:solidFill>
                <a:latin typeface="Helvetica" pitchFamily="2" charset="0"/>
              </a:rPr>
              <a:t>=</a:t>
            </a:r>
            <a:r>
              <a:rPr lang="en-US" dirty="0" err="1">
                <a:solidFill>
                  <a:srgbClr val="001D5F"/>
                </a:solidFill>
                <a:latin typeface="Helvetica" pitchFamily="2" charset="0"/>
              </a:rPr>
              <a:t>ActiveCampaign&amp;utm_medium</a:t>
            </a:r>
            <a:r>
              <a:rPr lang="en-US" dirty="0">
                <a:solidFill>
                  <a:srgbClr val="001D5F"/>
                </a:solidFill>
                <a:latin typeface="Helvetica" pitchFamily="2" charset="0"/>
              </a:rPr>
              <a:t>=</a:t>
            </a:r>
            <a:r>
              <a:rPr lang="en-US" dirty="0" err="1">
                <a:solidFill>
                  <a:srgbClr val="001D5F"/>
                </a:solidFill>
                <a:latin typeface="Helvetica" pitchFamily="2" charset="0"/>
              </a:rPr>
              <a:t>email&amp;utm_content</a:t>
            </a:r>
            <a:r>
              <a:rPr lang="en-US" dirty="0">
                <a:solidFill>
                  <a:srgbClr val="001D5F"/>
                </a:solidFill>
                <a:latin typeface="Helvetica" pitchFamily="2" charset="0"/>
              </a:rPr>
              <a:t>=%22Let+s+Experiment%22+is+now+available+self-paced%2C+anytime%21&amp;utm_campaign=Courses+list%3A+%22Let+s+Experiment%22+is+now+available+self-paced%2C+anytime%21</a:t>
            </a:r>
          </a:p>
          <a:p>
            <a:endParaRPr lang="en-US" b="1" dirty="0">
              <a:solidFill>
                <a:srgbClr val="001D5F"/>
              </a:solidFill>
              <a:latin typeface="Helvetica" pitchFamily="2" charset="0"/>
            </a:endParaRPr>
          </a:p>
          <a:p>
            <a:r>
              <a:rPr lang="en-US" dirty="0">
                <a:solidFill>
                  <a:srgbClr val="001D5F"/>
                </a:solidFill>
                <a:latin typeface="Helvetica" pitchFamily="2" charset="0"/>
              </a:rPr>
              <a:t>In the course (from the website):</a:t>
            </a:r>
            <a:br>
              <a:rPr lang="en-US" dirty="0">
                <a:solidFill>
                  <a:srgbClr val="001D5F"/>
                </a:solidFill>
                <a:latin typeface="Helvetica" pitchFamily="2" charset="0"/>
              </a:rPr>
            </a:br>
            <a:endParaRPr lang="en-US" dirty="0">
              <a:solidFill>
                <a:srgbClr val="001D5F"/>
              </a:solidFill>
              <a:latin typeface="Helvetica" pitchFamily="2" charset="0"/>
            </a:endParaRPr>
          </a:p>
          <a:p>
            <a:pPr marL="171450" indent="-171450">
              <a:buFont typeface="Arial" panose="020B0604020202020204" pitchFamily="34" charset="0"/>
              <a:buChar char="•"/>
            </a:pPr>
            <a:r>
              <a:rPr lang="en-US" dirty="0">
                <a:solidFill>
                  <a:srgbClr val="001D5F"/>
                </a:solidFill>
                <a:latin typeface="Helvetica" pitchFamily="2" charset="0"/>
              </a:rPr>
              <a:t>Hear inspiring speakers share new perspectives about important, but sometimes lost, aspects of experimental design.</a:t>
            </a:r>
          </a:p>
          <a:p>
            <a:pPr marL="171450" indent="-171450">
              <a:buFont typeface="Arial" panose="020B0604020202020204" pitchFamily="34" charset="0"/>
              <a:buChar char="•"/>
            </a:pPr>
            <a:r>
              <a:rPr lang="en-US" dirty="0">
                <a:solidFill>
                  <a:srgbClr val="001D5F"/>
                </a:solidFill>
                <a:latin typeface="Helvetica" pitchFamily="2" charset="0"/>
              </a:rPr>
              <a:t>Learn how biological research really happens from real-world examples, and gain tips on how to navigate it. </a:t>
            </a:r>
          </a:p>
          <a:p>
            <a:pPr marL="171450" indent="-171450">
              <a:buFont typeface="Arial" panose="020B0604020202020204" pitchFamily="34" charset="0"/>
              <a:buChar char="•"/>
            </a:pPr>
            <a:r>
              <a:rPr lang="en-US" dirty="0">
                <a:solidFill>
                  <a:srgbClr val="001D5F"/>
                </a:solidFill>
                <a:latin typeface="Helvetica" pitchFamily="2" charset="0"/>
              </a:rPr>
              <a:t>Apply what you’re learning to your own research, and walk away with a solid plan for how to start and carry out your own experiments.</a:t>
            </a:r>
          </a:p>
          <a:p>
            <a:pPr lvl="1"/>
            <a:endParaRPr lang="en-US" b="1" dirty="0">
              <a:solidFill>
                <a:srgbClr val="001D5F"/>
              </a:solidFill>
              <a:latin typeface="Helvetica" pitchFamily="2" charset="0"/>
              <a:ea typeface="Helvetica" charset="0"/>
              <a:cs typeface="Helvetica" charset="0"/>
            </a:endParaRPr>
          </a:p>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18</a:t>
            </a:fld>
            <a:endParaRPr lang="en-US"/>
          </a:p>
        </p:txBody>
      </p:sp>
    </p:spTree>
    <p:extLst>
      <p:ext uri="{BB962C8B-B14F-4D97-AF65-F5344CB8AC3E}">
        <p14:creationId xmlns:p14="http://schemas.microsoft.com/office/powerpoint/2010/main" val="2924030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5FF243-91AF-0049-992A-6FF3650F644B}" type="slidenum">
              <a:rPr lang="en-US" smtClean="0"/>
              <a:t>19</a:t>
            </a:fld>
            <a:endParaRPr lang="en-US"/>
          </a:p>
        </p:txBody>
      </p:sp>
    </p:spTree>
    <p:extLst>
      <p:ext uri="{BB962C8B-B14F-4D97-AF65-F5344CB8AC3E}">
        <p14:creationId xmlns:p14="http://schemas.microsoft.com/office/powerpoint/2010/main" val="135545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2</a:t>
            </a:fld>
            <a:endParaRPr lang="en-US"/>
          </a:p>
        </p:txBody>
      </p:sp>
    </p:spTree>
    <p:extLst>
      <p:ext uri="{BB962C8B-B14F-4D97-AF65-F5344CB8AC3E}">
        <p14:creationId xmlns:p14="http://schemas.microsoft.com/office/powerpoint/2010/main" val="4043247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5FF243-91AF-0049-992A-6FF3650F644B}" type="slidenum">
              <a:rPr lang="en-US" smtClean="0"/>
              <a:t>20</a:t>
            </a:fld>
            <a:endParaRPr lang="en-US"/>
          </a:p>
        </p:txBody>
      </p:sp>
    </p:spTree>
    <p:extLst>
      <p:ext uri="{BB962C8B-B14F-4D97-AF65-F5344CB8AC3E}">
        <p14:creationId xmlns:p14="http://schemas.microsoft.com/office/powerpoint/2010/main" val="1834336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21</a:t>
            </a:fld>
            <a:endParaRPr lang="en-US"/>
          </a:p>
        </p:txBody>
      </p:sp>
    </p:spTree>
    <p:extLst>
      <p:ext uri="{BB962C8B-B14F-4D97-AF65-F5344CB8AC3E}">
        <p14:creationId xmlns:p14="http://schemas.microsoft.com/office/powerpoint/2010/main" val="57099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5FF243-91AF-0049-992A-6FF3650F644B}" type="slidenum">
              <a:rPr lang="en-US" smtClean="0"/>
              <a:t>22</a:t>
            </a:fld>
            <a:endParaRPr lang="en-US"/>
          </a:p>
        </p:txBody>
      </p:sp>
    </p:spTree>
    <p:extLst>
      <p:ext uri="{BB962C8B-B14F-4D97-AF65-F5344CB8AC3E}">
        <p14:creationId xmlns:p14="http://schemas.microsoft.com/office/powerpoint/2010/main" val="121139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Century Gothic" panose="020B0502020202020204" pitchFamily="34" charset="0"/>
                <a:cs typeface="Helvetica"/>
              </a:rPr>
              <a:t>For your use of best scientific practices during your training, research, and career.</a:t>
            </a:r>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3</a:t>
            </a:fld>
            <a:endParaRPr lang="en-US"/>
          </a:p>
        </p:txBody>
      </p:sp>
    </p:spTree>
    <p:extLst>
      <p:ext uri="{BB962C8B-B14F-4D97-AF65-F5344CB8AC3E}">
        <p14:creationId xmlns:p14="http://schemas.microsoft.com/office/powerpoint/2010/main" val="3612601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4</a:t>
            </a:fld>
            <a:endParaRPr lang="en-US"/>
          </a:p>
        </p:txBody>
      </p:sp>
    </p:spTree>
    <p:extLst>
      <p:ext uri="{BB962C8B-B14F-4D97-AF65-F5344CB8AC3E}">
        <p14:creationId xmlns:p14="http://schemas.microsoft.com/office/powerpoint/2010/main" val="3009942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5</a:t>
            </a:fld>
            <a:endParaRPr lang="en-US"/>
          </a:p>
        </p:txBody>
      </p:sp>
    </p:spTree>
    <p:extLst>
      <p:ext uri="{BB962C8B-B14F-4D97-AF65-F5344CB8AC3E}">
        <p14:creationId xmlns:p14="http://schemas.microsoft.com/office/powerpoint/2010/main" val="105273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solidFill>
                  <a:srgbClr val="001D5F"/>
                </a:solidFill>
                <a:latin typeface="Helvetica" pitchFamily="2" charset="0"/>
              </a:rPr>
              <a:t>Avoids frustration - mainly for you</a:t>
            </a:r>
          </a:p>
        </p:txBody>
      </p:sp>
      <p:sp>
        <p:nvSpPr>
          <p:cNvPr id="4" name="Slide Number Placeholder 3"/>
          <p:cNvSpPr>
            <a:spLocks noGrp="1"/>
          </p:cNvSpPr>
          <p:nvPr>
            <p:ph type="sldNum" sz="quarter" idx="5"/>
          </p:nvPr>
        </p:nvSpPr>
        <p:spPr/>
        <p:txBody>
          <a:bodyPr/>
          <a:lstStyle/>
          <a:p>
            <a:fld id="{4E5FF243-91AF-0049-992A-6FF3650F644B}" type="slidenum">
              <a:rPr lang="en-US" smtClean="0"/>
              <a:t>6</a:t>
            </a:fld>
            <a:endParaRPr lang="en-US"/>
          </a:p>
        </p:txBody>
      </p:sp>
    </p:spTree>
    <p:extLst>
      <p:ext uri="{BB962C8B-B14F-4D97-AF65-F5344CB8AC3E}">
        <p14:creationId xmlns:p14="http://schemas.microsoft.com/office/powerpoint/2010/main" val="2380875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850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rgbClr val="001D5F"/>
                </a:solidFill>
                <a:latin typeface="Helvetica" pitchFamily="2" charset="0"/>
                <a:ea typeface="Helvetica" charset="0"/>
                <a:cs typeface="Helvetica" charset="0"/>
              </a:rPr>
              <a:t>For the remaining minutes, I would like to explain the myriad ways you will be trained and exposed to aspects of experimental design as part of your formal graduate education at Penn.</a:t>
            </a:r>
          </a:p>
          <a:p>
            <a:endParaRPr lang="en-US" dirty="0">
              <a:solidFill>
                <a:srgbClr val="001D5F"/>
              </a:solidFill>
              <a:latin typeface="Helvetica" pitchFamily="2" charset="0"/>
            </a:endParaRPr>
          </a:p>
          <a:p>
            <a:r>
              <a:rPr lang="en-US" dirty="0">
                <a:solidFill>
                  <a:srgbClr val="001D5F"/>
                </a:solidFill>
                <a:latin typeface="Helvetica" pitchFamily="2" charset="0"/>
              </a:rPr>
              <a:t>Critical Scientist</a:t>
            </a:r>
          </a:p>
          <a:p>
            <a:r>
              <a:rPr lang="en-US" dirty="0">
                <a:solidFill>
                  <a:srgbClr val="001D5F"/>
                </a:solidFill>
                <a:latin typeface="Helvetica" pitchFamily="2" charset="0"/>
              </a:rPr>
              <a:t>Lab Rotations/Modeling:  Labs perform science differently. </a:t>
            </a:r>
            <a:r>
              <a:rPr lang="en-US" sz="1200" kern="1200" dirty="0">
                <a:solidFill>
                  <a:srgbClr val="001D5F"/>
                </a:solidFill>
                <a:effectLst/>
                <a:latin typeface="Helvetica" pitchFamily="2" charset="0"/>
                <a:ea typeface="ＭＳ Ｐゴシック" charset="-128"/>
              </a:rPr>
              <a:t>  Scientists can be </a:t>
            </a:r>
            <a:r>
              <a:rPr lang="en-US" sz="1200" kern="1200" dirty="0">
                <a:solidFill>
                  <a:srgbClr val="001D5F"/>
                </a:solidFill>
                <a:effectLst/>
                <a:latin typeface="Helvetica" pitchFamily="2" charset="0"/>
                <a:ea typeface="ＭＳ Ｐゴシック" charset="-128"/>
                <a:cs typeface="ＭＳ Ｐゴシック" charset="-128"/>
              </a:rPr>
              <a:t>passionately critical of different approaches to a given problem.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solidFill>
                <a:srgbClr val="001D5F"/>
              </a:solidFill>
              <a:latin typeface="Helvetica" pitchFamily="2"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solidFill>
                  <a:srgbClr val="001D5F"/>
                </a:solidFill>
                <a:latin typeface="Helvetica" pitchFamily="2" charset="0"/>
              </a:rPr>
              <a:t>Preliminary Exams:  is a detailed plan of your thesis research</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solidFill>
                <a:srgbClr val="001D5F"/>
              </a:solidFill>
              <a:latin typeface="Helvetica" pitchFamily="2" charset="0"/>
            </a:endParaRPr>
          </a:p>
          <a:p>
            <a:pPr algn="l"/>
            <a:r>
              <a:rPr lang="en-US" u="sng" dirty="0">
                <a:solidFill>
                  <a:srgbClr val="001D5F"/>
                </a:solidFill>
                <a:latin typeface="Helvetica" pitchFamily="2" charset="0"/>
              </a:rPr>
              <a:t>Training</a:t>
            </a:r>
          </a:p>
          <a:p>
            <a:pPr algn="l"/>
            <a:r>
              <a:rPr lang="en-US" sz="1200" dirty="0">
                <a:solidFill>
                  <a:srgbClr val="001D5F"/>
                </a:solidFill>
                <a:latin typeface="Helvetica" pitchFamily="2" charset="0"/>
              </a:rPr>
              <a:t>Connectivity with Responsible Conduct of Research and Scientific Rigor and Reproducibility</a:t>
            </a:r>
          </a:p>
          <a:p>
            <a:pPr algn="l"/>
            <a:endParaRPr lang="en-US" sz="1200" dirty="0">
              <a:solidFill>
                <a:srgbClr val="001D5F"/>
              </a:solidFill>
              <a:latin typeface="Helvetica" pitchFamily="2" charset="0"/>
            </a:endParaRPr>
          </a:p>
          <a:p>
            <a:pPr algn="l"/>
            <a:r>
              <a:rPr lang="en-US" u="sng" dirty="0">
                <a:solidFill>
                  <a:srgbClr val="001D5F"/>
                </a:solidFill>
                <a:latin typeface="Helvetica" pitchFamily="2" charset="0"/>
              </a:rPr>
              <a:t>Classes</a:t>
            </a:r>
          </a:p>
          <a:p>
            <a:pPr algn="l"/>
            <a:r>
              <a:rPr lang="en-US" sz="1200" dirty="0">
                <a:solidFill>
                  <a:srgbClr val="001D5F"/>
                </a:solidFill>
                <a:latin typeface="Helvetica" pitchFamily="2" charset="0"/>
              </a:rPr>
              <a:t>Basis of knowledge</a:t>
            </a:r>
          </a:p>
          <a:p>
            <a:pPr algn="l"/>
            <a:r>
              <a:rPr lang="en-US" sz="1200" dirty="0">
                <a:solidFill>
                  <a:srgbClr val="001D5F"/>
                </a:solidFill>
                <a:latin typeface="Helvetica" pitchFamily="2" charset="0"/>
              </a:rPr>
              <a:t>Exam Questions</a:t>
            </a:r>
          </a:p>
          <a:p>
            <a:pPr algn="l"/>
            <a:r>
              <a:rPr lang="en-US" sz="1200" dirty="0">
                <a:solidFill>
                  <a:srgbClr val="001D5F"/>
                </a:solidFill>
                <a:latin typeface="Helvetica" pitchFamily="2" charset="0"/>
              </a:rPr>
              <a:t>Class Participation</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rgbClr val="001D5F"/>
              </a:solidFill>
              <a:latin typeface="Helvetica" pitchFamily="2" charset="0"/>
              <a:ea typeface="Helvetica" charset="0"/>
              <a:cs typeface="Helvetica" charset="0"/>
            </a:endParaRPr>
          </a:p>
          <a:p>
            <a:pPr algn="l"/>
            <a:r>
              <a:rPr lang="en-US" sz="1200" u="sng" dirty="0">
                <a:solidFill>
                  <a:srgbClr val="001D5F"/>
                </a:solidFill>
                <a:latin typeface="Helvetica" pitchFamily="2" charset="0"/>
              </a:rPr>
              <a:t>Thesis Research</a:t>
            </a:r>
          </a:p>
          <a:p>
            <a:pPr algn="l"/>
            <a:r>
              <a:rPr lang="en-US" sz="1200" dirty="0">
                <a:solidFill>
                  <a:srgbClr val="001D5F"/>
                </a:solidFill>
                <a:latin typeface="Helvetica" pitchFamily="2" charset="0"/>
              </a:rPr>
              <a:t>Repeating experiments.  (yours and others)</a:t>
            </a:r>
          </a:p>
          <a:p>
            <a:pPr algn="l"/>
            <a:r>
              <a:rPr lang="en-US" sz="1200" dirty="0">
                <a:solidFill>
                  <a:srgbClr val="001D5F"/>
                </a:solidFill>
                <a:latin typeface="Helvetica" pitchFamily="2" charset="0"/>
              </a:rPr>
              <a:t>Extending</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rgbClr val="001D5F"/>
                </a:solidFill>
                <a:latin typeface="Helvetica" pitchFamily="2" charset="0"/>
                <a:ea typeface="Helvetica" charset="0"/>
                <a:cs typeface="Helvetica"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solidFill>
                  <a:srgbClr val="001D5F"/>
                </a:solidFill>
                <a:latin typeface="Helvetica" pitchFamily="2" charset="0"/>
              </a:rPr>
              <a:t>Throughout all your training, you will have to filter and execute.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solidFill>
                <a:srgbClr val="001D5F"/>
              </a:solidFill>
              <a:latin typeface="Helvetica" pitchFamily="2"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solidFill>
                  <a:srgbClr val="001D5F"/>
                </a:solidFill>
                <a:latin typeface="Helvetica" pitchFamily="2" charset="0"/>
              </a:rPr>
              <a:t>At the end of your grad school career:  </a:t>
            </a:r>
            <a:r>
              <a:rPr lang="en-US" sz="1200" dirty="0">
                <a:solidFill>
                  <a:srgbClr val="001D5F"/>
                </a:solidFill>
                <a:latin typeface="Helvetica" pitchFamily="2" charset="0"/>
                <a:ea typeface="Helvetica" charset="0"/>
                <a:cs typeface="Helvetica" charset="0"/>
              </a:rPr>
              <a:t>Have I done the experiment as well as I possibly could?</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rgbClr val="001D5F"/>
              </a:solidFill>
              <a:latin typeface="Helvetica" pitchFamily="2" charset="0"/>
              <a:ea typeface="Helvetica" charset="0"/>
              <a:cs typeface="Helvetica"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rgbClr val="001D5F"/>
              </a:solidFill>
              <a:latin typeface="Helvetica" pitchFamily="2" charset="0"/>
              <a:ea typeface="Helvetica" charset="0"/>
              <a:cs typeface="Helvetica" charset="0"/>
            </a:endParaRPr>
          </a:p>
          <a:p>
            <a:endParaRPr lang="en-US" dirty="0"/>
          </a:p>
        </p:txBody>
      </p:sp>
      <p:sp>
        <p:nvSpPr>
          <p:cNvPr id="4" name="Slide Number Placeholder 3"/>
          <p:cNvSpPr>
            <a:spLocks noGrp="1"/>
          </p:cNvSpPr>
          <p:nvPr>
            <p:ph type="sldNum" sz="quarter" idx="5"/>
          </p:nvPr>
        </p:nvSpPr>
        <p:spPr/>
        <p:txBody>
          <a:bodyPr/>
          <a:lstStyle/>
          <a:p>
            <a:fld id="{4E5FF243-91AF-0049-992A-6FF3650F644B}" type="slidenum">
              <a:rPr lang="en-US" smtClean="0"/>
              <a:t>7</a:t>
            </a:fld>
            <a:endParaRPr lang="en-US"/>
          </a:p>
        </p:txBody>
      </p:sp>
    </p:spTree>
    <p:extLst>
      <p:ext uri="{BB962C8B-B14F-4D97-AF65-F5344CB8AC3E}">
        <p14:creationId xmlns:p14="http://schemas.microsoft.com/office/powerpoint/2010/main" val="172562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solidFill>
                  <a:srgbClr val="001D5F"/>
                </a:solidFill>
                <a:latin typeface="Helvetica" pitchFamily="2" charset="0"/>
              </a:rPr>
              <a:t>Rigor, </a:t>
            </a:r>
            <a:r>
              <a:rPr lang="en-US" dirty="0" err="1">
                <a:solidFill>
                  <a:srgbClr val="001D5F"/>
                </a:solidFill>
                <a:latin typeface="Helvetica" pitchFamily="2" charset="0"/>
              </a:rPr>
              <a:t>Reproduciblity</a:t>
            </a:r>
            <a:r>
              <a:rPr lang="en-US" dirty="0">
                <a:solidFill>
                  <a:srgbClr val="001D5F"/>
                </a:solidFill>
                <a:latin typeface="Helvetica" pitchFamily="2" charset="0"/>
              </a:rPr>
              <a:t> &amp; Transparency (R2T)</a:t>
            </a:r>
          </a:p>
        </p:txBody>
      </p:sp>
      <p:sp>
        <p:nvSpPr>
          <p:cNvPr id="4" name="Slide Number Placeholder 3"/>
          <p:cNvSpPr>
            <a:spLocks noGrp="1"/>
          </p:cNvSpPr>
          <p:nvPr>
            <p:ph type="sldNum" sz="quarter" idx="5"/>
          </p:nvPr>
        </p:nvSpPr>
        <p:spPr/>
        <p:txBody>
          <a:bodyPr/>
          <a:lstStyle/>
          <a:p>
            <a:fld id="{4E5FF243-91AF-0049-992A-6FF3650F644B}" type="slidenum">
              <a:rPr lang="en-US" smtClean="0"/>
              <a:t>8</a:t>
            </a:fld>
            <a:endParaRPr lang="en-US"/>
          </a:p>
        </p:txBody>
      </p:sp>
    </p:spTree>
    <p:extLst>
      <p:ext uri="{BB962C8B-B14F-4D97-AF65-F5344CB8AC3E}">
        <p14:creationId xmlns:p14="http://schemas.microsoft.com/office/powerpoint/2010/main" val="1660950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a:solidFill>
                  <a:srgbClr val="001D5F"/>
                </a:solidFill>
                <a:effectLst/>
                <a:latin typeface="Helvetica" pitchFamily="2" charset="0"/>
                <a:ea typeface="ＭＳ Ｐゴシック" charset="-128"/>
                <a:cs typeface="ＭＳ Ｐゴシック" charset="-128"/>
              </a:rPr>
              <a:t>In order to design an experiment that effectively adds to current knowledge, it is necessary to understand the current state of knowledge, as well as to have an idea of what the outcome of the experiment will add.</a:t>
            </a:r>
          </a:p>
        </p:txBody>
      </p:sp>
      <p:sp>
        <p:nvSpPr>
          <p:cNvPr id="4" name="Slide Number Placeholder 3"/>
          <p:cNvSpPr>
            <a:spLocks noGrp="1"/>
          </p:cNvSpPr>
          <p:nvPr>
            <p:ph type="sldNum" sz="quarter" idx="5"/>
          </p:nvPr>
        </p:nvSpPr>
        <p:spPr/>
        <p:txBody>
          <a:bodyPr/>
          <a:lstStyle/>
          <a:p>
            <a:fld id="{4E5FF243-91AF-0049-992A-6FF3650F644B}" type="slidenum">
              <a:rPr lang="en-US" smtClean="0"/>
              <a:t>9</a:t>
            </a:fld>
            <a:endParaRPr lang="en-US"/>
          </a:p>
        </p:txBody>
      </p:sp>
    </p:spTree>
    <p:extLst>
      <p:ext uri="{BB962C8B-B14F-4D97-AF65-F5344CB8AC3E}">
        <p14:creationId xmlns:p14="http://schemas.microsoft.com/office/powerpoint/2010/main" val="14520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6AD8D91A-A2EE-4B54-B3C6-F6C67903BA9C}" type="datetime1">
              <a:rPr lang="en-US" smtClean="0"/>
              <a:pPr/>
              <a:t>8/19/2022</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3"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445486" y="3055625"/>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82"/>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538972"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9"/>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785C6-EBAF-49D5-AD4D-BABF4DFAAD59}" type="datetime1">
              <a:rPr lang="en-US" smtClean="0"/>
              <a:pPr/>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8" y="351415"/>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7048577" y="395433"/>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1005"/>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8/19/2022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9A7B8-0EC4-44C9-AFEF-25E144F11C06}" type="datetime1">
              <a:rPr lang="en-US" smtClean="0"/>
              <a:pPr/>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82BB47B5-C739-4DAE-AACD-CC58CA843AC4}" type="datetime1">
              <a:rPr lang="en-US" smtClean="0"/>
              <a:pPr/>
              <a:t>8/19/2022</a:t>
            </a:fld>
            <a:endParaRPr lang="en-US" dirty="0"/>
          </a:p>
        </p:txBody>
      </p:sp>
      <p:sp>
        <p:nvSpPr>
          <p:cNvPr id="13" name="Rectangle 12"/>
          <p:cNvSpPr/>
          <p:nvPr/>
        </p:nvSpPr>
        <p:spPr>
          <a:xfrm>
            <a:off x="451977"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a:xfrm>
            <a:off x="567657"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403"/>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6"/>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736456" y="4607516"/>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60"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9" y="408376"/>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9" y="408376"/>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70D3E6-EF16-4488-94A4-211508FE4682}" type="datetime1">
              <a:rPr lang="en-US" smtClean="0"/>
              <a:pPr/>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7077FB3B-20DA-4D0E-BF16-8262B7156612}" type="datetime1">
              <a:rPr lang="en-US" smtClean="0"/>
              <a:pPr/>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676692"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769002"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2"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8/19/2022</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762002"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956289" y="5656562"/>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6"/>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457200" y="1752602"/>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8/19/2022</a:t>
            </a:fld>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5"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26129" y="408376"/>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70000" lnSpcReduction="20000"/>
          </a:bodyPr>
          <a:lstStyle/>
          <a:p>
            <a:r>
              <a:rPr lang="en-US" b="1" i="1" dirty="0">
                <a:solidFill>
                  <a:schemeClr val="bg1"/>
                </a:solidFill>
                <a:latin typeface="Helvetica" pitchFamily="2" charset="0"/>
              </a:rPr>
              <a:t>New Student Welcome and Orientation</a:t>
            </a:r>
          </a:p>
          <a:p>
            <a:r>
              <a:rPr lang="en-US" b="1" i="1" dirty="0">
                <a:solidFill>
                  <a:schemeClr val="bg1"/>
                </a:solidFill>
                <a:latin typeface="Helvetica" pitchFamily="2" charset="0"/>
              </a:rPr>
              <a:t>2022</a:t>
            </a:r>
          </a:p>
          <a:p>
            <a:endParaRPr lang="en-US" dirty="0"/>
          </a:p>
        </p:txBody>
      </p:sp>
      <p:sp>
        <p:nvSpPr>
          <p:cNvPr id="3" name="Title 2"/>
          <p:cNvSpPr>
            <a:spLocks noGrp="1"/>
          </p:cNvSpPr>
          <p:nvPr>
            <p:ph type="ctrTitle"/>
          </p:nvPr>
        </p:nvSpPr>
        <p:spPr/>
        <p:txBody>
          <a:bodyPr/>
          <a:lstStyle/>
          <a:p>
            <a:r>
              <a:rPr lang="en-US" b="1" i="1" dirty="0">
                <a:solidFill>
                  <a:srgbClr val="001D5F"/>
                </a:solidFill>
              </a:rPr>
              <a:t>Ready</a:t>
            </a:r>
            <a:r>
              <a:rPr lang="en-US" b="1" i="1">
                <a:solidFill>
                  <a:srgbClr val="001D5F"/>
                </a:solidFill>
              </a:rPr>
              <a:t>, Set, </a:t>
            </a:r>
            <a:r>
              <a:rPr lang="en-US" b="1" i="1" dirty="0">
                <a:solidFill>
                  <a:srgbClr val="001D5F"/>
                </a:solidFill>
              </a:rPr>
              <a:t>Experiment!</a:t>
            </a:r>
          </a:p>
        </p:txBody>
      </p:sp>
      <p:sp>
        <p:nvSpPr>
          <p:cNvPr id="4" name="TextBox 4">
            <a:extLst>
              <a:ext uri="{FF2B5EF4-FFF2-40B4-BE49-F238E27FC236}">
                <a16:creationId xmlns:a16="http://schemas.microsoft.com/office/drawing/2014/main" id="{6896F9C8-79F5-DC49-ACA8-555BD260D6DD}"/>
              </a:ext>
            </a:extLst>
          </p:cNvPr>
          <p:cNvSpPr txBox="1">
            <a:spLocks noChangeArrowheads="1"/>
          </p:cNvSpPr>
          <p:nvPr/>
        </p:nvSpPr>
        <p:spPr bwMode="auto">
          <a:xfrm>
            <a:off x="2895600" y="5715000"/>
            <a:ext cx="63246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solidFill>
                  <a:srgbClr val="001D5F"/>
                </a:solidFill>
                <a:latin typeface="Arial" charset="0"/>
                <a:cs typeface="Arial" charset="0"/>
              </a:rPr>
              <a:t>Kurt A. </a:t>
            </a:r>
            <a:r>
              <a:rPr lang="en-US" sz="1800" b="1" dirty="0" err="1">
                <a:solidFill>
                  <a:srgbClr val="001D5F"/>
                </a:solidFill>
                <a:latin typeface="Arial" charset="0"/>
                <a:cs typeface="Arial" charset="0"/>
              </a:rPr>
              <a:t>Engleka</a:t>
            </a:r>
            <a:r>
              <a:rPr lang="en-US" sz="1800" b="1" dirty="0">
                <a:solidFill>
                  <a:srgbClr val="001D5F"/>
                </a:solidFill>
                <a:latin typeface="Arial" charset="0"/>
                <a:cs typeface="Arial" charset="0"/>
              </a:rPr>
              <a:t> (</a:t>
            </a:r>
            <a:r>
              <a:rPr lang="en-US" sz="1800" b="1" dirty="0" err="1">
                <a:solidFill>
                  <a:srgbClr val="001D5F"/>
                </a:solidFill>
                <a:latin typeface="Arial" charset="0"/>
                <a:cs typeface="Arial" charset="0"/>
              </a:rPr>
              <a:t>Ingelkay</a:t>
            </a:r>
            <a:r>
              <a:rPr lang="en-US" sz="1800" b="1" dirty="0">
                <a:solidFill>
                  <a:srgbClr val="001D5F"/>
                </a:solidFill>
                <a:latin typeface="Arial" charset="0"/>
                <a:cs typeface="Arial" charset="0"/>
              </a:rPr>
              <a:t>, hard “g”) (he/him)</a:t>
            </a:r>
          </a:p>
          <a:p>
            <a:pPr eaLnBrk="1" hangingPunct="1"/>
            <a:endParaRPr lang="en-US" sz="1600" b="1" dirty="0">
              <a:solidFill>
                <a:srgbClr val="001D5F"/>
              </a:solidFill>
              <a:latin typeface="Arial" charset="0"/>
              <a:cs typeface="Arial" charset="0"/>
            </a:endParaRPr>
          </a:p>
          <a:p>
            <a:pPr eaLnBrk="1" hangingPunct="1"/>
            <a:r>
              <a:rPr lang="en-US" sz="1600" b="1" dirty="0">
                <a:solidFill>
                  <a:srgbClr val="001D5F"/>
                </a:solidFill>
                <a:latin typeface="Arial" charset="0"/>
                <a:cs typeface="Arial" charset="0"/>
              </a:rPr>
              <a:t>Assistant Director of Curriculum, BGS</a:t>
            </a:r>
          </a:p>
        </p:txBody>
      </p:sp>
      <p:pic>
        <p:nvPicPr>
          <p:cNvPr id="7" name="Picture 6">
            <a:extLst>
              <a:ext uri="{FF2B5EF4-FFF2-40B4-BE49-F238E27FC236}">
                <a16:creationId xmlns:a16="http://schemas.microsoft.com/office/drawing/2014/main" id="{14460D8E-5BF8-8A4F-993B-252D302490C8}"/>
              </a:ext>
            </a:extLst>
          </p:cNvPr>
          <p:cNvPicPr>
            <a:picLocks noChangeAspect="1"/>
          </p:cNvPicPr>
          <p:nvPr/>
        </p:nvPicPr>
        <p:blipFill>
          <a:blip r:embed="rId3"/>
          <a:stretch>
            <a:fillRect/>
          </a:stretch>
        </p:blipFill>
        <p:spPr>
          <a:xfrm>
            <a:off x="187033" y="6228371"/>
            <a:ext cx="1692166" cy="457200"/>
          </a:xfrm>
          <a:prstGeom prst="rect">
            <a:avLst/>
          </a:prstGeom>
        </p:spPr>
      </p:pic>
    </p:spTree>
    <p:extLst>
      <p:ext uri="{BB962C8B-B14F-4D97-AF65-F5344CB8AC3E}">
        <p14:creationId xmlns:p14="http://schemas.microsoft.com/office/powerpoint/2010/main" val="913626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F84E4BF-7A5D-0546-A8CC-6D6CA812A062}"/>
              </a:ext>
            </a:extLst>
          </p:cNvPr>
          <p:cNvSpPr/>
          <p:nvPr/>
        </p:nvSpPr>
        <p:spPr>
          <a:xfrm>
            <a:off x="1494176" y="4429304"/>
            <a:ext cx="6272784" cy="148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D0BF28-30FB-D34C-92B5-0494981AAC1C}"/>
              </a:ext>
            </a:extLst>
          </p:cNvPr>
          <p:cNvSpPr>
            <a:spLocks noGrp="1"/>
          </p:cNvSpPr>
          <p:nvPr>
            <p:ph type="title"/>
          </p:nvPr>
        </p:nvSpPr>
        <p:spPr/>
        <p:txBody>
          <a:bodyPr>
            <a:normAutofit/>
          </a:bodyPr>
          <a:lstStyle/>
          <a:p>
            <a:pPr algn="l"/>
            <a:r>
              <a:rPr lang="en-US" b="1" i="1" dirty="0">
                <a:solidFill>
                  <a:srgbClr val="001D5F"/>
                </a:solidFill>
              </a:rPr>
              <a:t>Experimental design…</a:t>
            </a:r>
          </a:p>
        </p:txBody>
      </p:sp>
      <p:sp>
        <p:nvSpPr>
          <p:cNvPr id="11" name="Rectangle 10">
            <a:extLst>
              <a:ext uri="{FF2B5EF4-FFF2-40B4-BE49-F238E27FC236}">
                <a16:creationId xmlns:a16="http://schemas.microsoft.com/office/drawing/2014/main" id="{F9FDF0C7-3112-1D46-B916-98642CD908A4}"/>
              </a:ext>
            </a:extLst>
          </p:cNvPr>
          <p:cNvSpPr/>
          <p:nvPr/>
        </p:nvSpPr>
        <p:spPr>
          <a:xfrm>
            <a:off x="609606" y="2076351"/>
            <a:ext cx="5705475" cy="1754326"/>
          </a:xfrm>
          <a:prstGeom prst="rect">
            <a:avLst/>
          </a:prstGeom>
        </p:spPr>
        <p:txBody>
          <a:bodyPr wrap="square">
            <a:spAutoFit/>
          </a:bodyPr>
          <a:lstStyle/>
          <a:p>
            <a:pPr algn="ctr"/>
            <a:r>
              <a:rPr lang="en-US" sz="3600" b="1" i="1" dirty="0">
                <a:solidFill>
                  <a:srgbClr val="001D5F"/>
                </a:solidFill>
                <a:ea typeface="Helvetica" charset="0"/>
                <a:cs typeface="Helvetica" charset="0"/>
              </a:rPr>
              <a:t>requires a detailed plan!</a:t>
            </a:r>
          </a:p>
          <a:p>
            <a:pPr algn="ctr"/>
            <a:endParaRPr lang="en-US" b="1" i="1" dirty="0">
              <a:solidFill>
                <a:srgbClr val="A60000"/>
              </a:solidFill>
              <a:ea typeface="Helvetica" charset="0"/>
              <a:cs typeface="Helvetica" charset="0"/>
            </a:endParaRPr>
          </a:p>
          <a:p>
            <a:pPr algn="ctr"/>
            <a:r>
              <a:rPr lang="en-US" b="1" i="1" dirty="0">
                <a:solidFill>
                  <a:srgbClr val="A60000"/>
                </a:solidFill>
                <a:ea typeface="Helvetica" charset="0"/>
                <a:cs typeface="Helvetica" charset="0"/>
              </a:rPr>
              <a:t>How EXACTLY is the experiment performed?</a:t>
            </a:r>
          </a:p>
          <a:p>
            <a:pPr algn="ctr"/>
            <a:r>
              <a:rPr lang="en-US" b="1" i="1" dirty="0">
                <a:solidFill>
                  <a:srgbClr val="A60000"/>
                </a:solidFill>
                <a:ea typeface="Helvetica" charset="0"/>
                <a:cs typeface="Helvetica" charset="0"/>
              </a:rPr>
              <a:t>What EXACTLY is measured?</a:t>
            </a:r>
          </a:p>
          <a:p>
            <a:pPr algn="ctr"/>
            <a:r>
              <a:rPr lang="en-US" b="1" i="1" dirty="0">
                <a:solidFill>
                  <a:srgbClr val="A60000"/>
                </a:solidFill>
                <a:ea typeface="Helvetica" charset="0"/>
                <a:cs typeface="Helvetica" charset="0"/>
              </a:rPr>
              <a:t>What EXACTLY will you learn?</a:t>
            </a:r>
          </a:p>
        </p:txBody>
      </p:sp>
      <p:sp>
        <p:nvSpPr>
          <p:cNvPr id="12" name="TextBox 11">
            <a:extLst>
              <a:ext uri="{FF2B5EF4-FFF2-40B4-BE49-F238E27FC236}">
                <a16:creationId xmlns:a16="http://schemas.microsoft.com/office/drawing/2014/main" id="{E69479C6-CDCD-344C-83BA-82D80CDC0539}"/>
              </a:ext>
            </a:extLst>
          </p:cNvPr>
          <p:cNvSpPr txBox="1"/>
          <p:nvPr/>
        </p:nvSpPr>
        <p:spPr>
          <a:xfrm>
            <a:off x="1568287" y="4569810"/>
            <a:ext cx="6124575" cy="1200329"/>
          </a:xfrm>
          <a:prstGeom prst="rect">
            <a:avLst/>
          </a:prstGeom>
          <a:noFill/>
        </p:spPr>
        <p:txBody>
          <a:bodyPr wrap="square" rtlCol="0">
            <a:spAutoFit/>
          </a:bodyPr>
          <a:lstStyle/>
          <a:p>
            <a:pPr algn="ctr"/>
            <a:r>
              <a:rPr lang="en-US" sz="3600" b="1" i="1" dirty="0">
                <a:solidFill>
                  <a:srgbClr val="A20000"/>
                </a:solidFill>
                <a:latin typeface="Helvetica" pitchFamily="2" charset="0"/>
              </a:rPr>
              <a:t>Details are critical and we want to hear them!</a:t>
            </a:r>
            <a:endParaRPr lang="en-US" sz="3600" dirty="0"/>
          </a:p>
        </p:txBody>
      </p:sp>
      <p:pic>
        <p:nvPicPr>
          <p:cNvPr id="14" name="Picture 13">
            <a:extLst>
              <a:ext uri="{FF2B5EF4-FFF2-40B4-BE49-F238E27FC236}">
                <a16:creationId xmlns:a16="http://schemas.microsoft.com/office/drawing/2014/main" id="{370E40C2-E55A-CF4A-9A4B-00F5AF0C60BE}"/>
              </a:ext>
            </a:extLst>
          </p:cNvPr>
          <p:cNvPicPr>
            <a:picLocks noChangeAspect="1"/>
          </p:cNvPicPr>
          <p:nvPr/>
        </p:nvPicPr>
        <p:blipFill>
          <a:blip r:embed="rId3"/>
          <a:stretch>
            <a:fillRect/>
          </a:stretch>
        </p:blipFill>
        <p:spPr>
          <a:xfrm>
            <a:off x="187033" y="6228371"/>
            <a:ext cx="1692166" cy="457200"/>
          </a:xfrm>
          <a:prstGeom prst="rect">
            <a:avLst/>
          </a:prstGeom>
        </p:spPr>
      </p:pic>
    </p:spTree>
    <p:extLst>
      <p:ext uri="{BB962C8B-B14F-4D97-AF65-F5344CB8AC3E}">
        <p14:creationId xmlns:p14="http://schemas.microsoft.com/office/powerpoint/2010/main" val="2614625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144B-4D6F-9449-9DA2-0F9F34CF08D2}"/>
              </a:ext>
            </a:extLst>
          </p:cNvPr>
          <p:cNvSpPr>
            <a:spLocks noGrp="1"/>
          </p:cNvSpPr>
          <p:nvPr>
            <p:ph type="title"/>
          </p:nvPr>
        </p:nvSpPr>
        <p:spPr/>
        <p:txBody>
          <a:bodyPr/>
          <a:lstStyle/>
          <a:p>
            <a:r>
              <a:rPr lang="en-US" b="1" i="1" dirty="0">
                <a:solidFill>
                  <a:srgbClr val="001D5F"/>
                </a:solidFill>
              </a:rPr>
              <a:t>Case studies</a:t>
            </a:r>
          </a:p>
        </p:txBody>
      </p:sp>
      <p:sp>
        <p:nvSpPr>
          <p:cNvPr id="3" name="Content Placeholder 2">
            <a:extLst>
              <a:ext uri="{FF2B5EF4-FFF2-40B4-BE49-F238E27FC236}">
                <a16:creationId xmlns:a16="http://schemas.microsoft.com/office/drawing/2014/main" id="{308CCED3-4379-8E4A-9F85-69751BA23CBF}"/>
              </a:ext>
            </a:extLst>
          </p:cNvPr>
          <p:cNvSpPr>
            <a:spLocks noGrp="1"/>
          </p:cNvSpPr>
          <p:nvPr>
            <p:ph idx="1"/>
          </p:nvPr>
        </p:nvSpPr>
        <p:spPr/>
        <p:txBody>
          <a:bodyPr/>
          <a:lstStyle/>
          <a:p>
            <a:r>
              <a:rPr lang="en-US" b="1" i="1" dirty="0">
                <a:solidFill>
                  <a:srgbClr val="001C5D"/>
                </a:solidFill>
                <a:latin typeface="Helvetica" pitchFamily="2" charset="0"/>
              </a:rPr>
              <a:t>Controls and variables</a:t>
            </a:r>
          </a:p>
          <a:p>
            <a:r>
              <a:rPr lang="en-US" b="1" i="1" dirty="0">
                <a:solidFill>
                  <a:srgbClr val="001C5D"/>
                </a:solidFill>
                <a:latin typeface="Helvetica" pitchFamily="2" charset="0"/>
              </a:rPr>
              <a:t>Replication</a:t>
            </a:r>
          </a:p>
          <a:p>
            <a:r>
              <a:rPr lang="en-US" b="1" i="1" dirty="0">
                <a:solidFill>
                  <a:srgbClr val="001C5D"/>
                </a:solidFill>
                <a:latin typeface="Helvetica" pitchFamily="2" charset="0"/>
              </a:rPr>
              <a:t>Feasibility and risk</a:t>
            </a:r>
          </a:p>
          <a:p>
            <a:r>
              <a:rPr lang="en-US" b="1" i="1">
                <a:solidFill>
                  <a:srgbClr val="001C5D"/>
                </a:solidFill>
                <a:latin typeface="Helvetica" pitchFamily="2" charset="0"/>
              </a:rPr>
              <a:t>Idea Creation</a:t>
            </a:r>
            <a:endParaRPr lang="en-US" b="1" i="1" dirty="0">
              <a:solidFill>
                <a:srgbClr val="001C5D"/>
              </a:solidFill>
              <a:latin typeface="Helvetica" pitchFamily="2" charset="0"/>
            </a:endParaRPr>
          </a:p>
          <a:p>
            <a:endParaRPr lang="en-US" dirty="0"/>
          </a:p>
        </p:txBody>
      </p:sp>
      <p:pic>
        <p:nvPicPr>
          <p:cNvPr id="5" name="Picture 4">
            <a:extLst>
              <a:ext uri="{FF2B5EF4-FFF2-40B4-BE49-F238E27FC236}">
                <a16:creationId xmlns:a16="http://schemas.microsoft.com/office/drawing/2014/main" id="{C30DF21A-4F4C-EB4A-A922-521005DE89F5}"/>
              </a:ext>
            </a:extLst>
          </p:cNvPr>
          <p:cNvPicPr>
            <a:picLocks noChangeAspect="1"/>
          </p:cNvPicPr>
          <p:nvPr/>
        </p:nvPicPr>
        <p:blipFill>
          <a:blip r:embed="rId3"/>
          <a:stretch>
            <a:fillRect/>
          </a:stretch>
        </p:blipFill>
        <p:spPr>
          <a:xfrm>
            <a:off x="187033" y="6228371"/>
            <a:ext cx="1692166" cy="457200"/>
          </a:xfrm>
          <a:prstGeom prst="rect">
            <a:avLst/>
          </a:prstGeom>
        </p:spPr>
      </p:pic>
      <p:pic>
        <p:nvPicPr>
          <p:cNvPr id="6" name="Picture 5">
            <a:extLst>
              <a:ext uri="{FF2B5EF4-FFF2-40B4-BE49-F238E27FC236}">
                <a16:creationId xmlns:a16="http://schemas.microsoft.com/office/drawing/2014/main" id="{925DE697-23FF-F548-A914-9C739BFFF15B}"/>
              </a:ext>
            </a:extLst>
          </p:cNvPr>
          <p:cNvPicPr>
            <a:picLocks noChangeAspect="1"/>
          </p:cNvPicPr>
          <p:nvPr/>
        </p:nvPicPr>
        <p:blipFill>
          <a:blip r:embed="rId4"/>
          <a:stretch>
            <a:fillRect/>
          </a:stretch>
        </p:blipFill>
        <p:spPr>
          <a:xfrm>
            <a:off x="4305783" y="3362251"/>
            <a:ext cx="4649968" cy="3323320"/>
          </a:xfrm>
          <a:prstGeom prst="rect">
            <a:avLst/>
          </a:prstGeom>
        </p:spPr>
      </p:pic>
    </p:spTree>
    <p:extLst>
      <p:ext uri="{BB962C8B-B14F-4D97-AF65-F5344CB8AC3E}">
        <p14:creationId xmlns:p14="http://schemas.microsoft.com/office/powerpoint/2010/main" val="95515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DD153-1ADE-7440-B4C3-C3A55902D78D}"/>
              </a:ext>
            </a:extLst>
          </p:cNvPr>
          <p:cNvSpPr>
            <a:spLocks noGrp="1"/>
          </p:cNvSpPr>
          <p:nvPr>
            <p:ph type="title"/>
          </p:nvPr>
        </p:nvSpPr>
        <p:spPr/>
        <p:txBody>
          <a:bodyPr>
            <a:normAutofit fontScale="90000"/>
          </a:bodyPr>
          <a:lstStyle/>
          <a:p>
            <a:r>
              <a:rPr lang="en-US" b="1" i="1" dirty="0">
                <a:solidFill>
                  <a:srgbClr val="001D5F"/>
                </a:solidFill>
                <a:ea typeface="Helvetica" charset="0"/>
                <a:cs typeface="Helvetica" charset="0"/>
              </a:rPr>
              <a:t>Science Delivers!</a:t>
            </a:r>
            <a:br>
              <a:rPr lang="en-US" b="1" i="1" dirty="0">
                <a:solidFill>
                  <a:srgbClr val="001D5F"/>
                </a:solidFill>
                <a:ea typeface="Helvetica" charset="0"/>
                <a:cs typeface="Helvetica" charset="0"/>
              </a:rPr>
            </a:br>
            <a:r>
              <a:rPr lang="en-US" b="1" i="1" dirty="0">
                <a:solidFill>
                  <a:srgbClr val="001D5F"/>
                </a:solidFill>
                <a:ea typeface="Helvetica" charset="0"/>
                <a:cs typeface="Helvetica" charset="0"/>
              </a:rPr>
              <a:t>Perform Experiments!</a:t>
            </a:r>
            <a:endParaRPr lang="en-US" i="1" dirty="0">
              <a:solidFill>
                <a:srgbClr val="001D5F"/>
              </a:solidFill>
            </a:endParaRPr>
          </a:p>
        </p:txBody>
      </p:sp>
      <p:grpSp>
        <p:nvGrpSpPr>
          <p:cNvPr id="7" name="Group 6">
            <a:extLst>
              <a:ext uri="{FF2B5EF4-FFF2-40B4-BE49-F238E27FC236}">
                <a16:creationId xmlns:a16="http://schemas.microsoft.com/office/drawing/2014/main" id="{C68A24CF-F48D-9E41-A5DD-043BB9FC0D33}"/>
              </a:ext>
            </a:extLst>
          </p:cNvPr>
          <p:cNvGrpSpPr/>
          <p:nvPr/>
        </p:nvGrpSpPr>
        <p:grpSpPr>
          <a:xfrm>
            <a:off x="1330452" y="5174792"/>
            <a:ext cx="6483096" cy="649224"/>
            <a:chOff x="1461520" y="3889206"/>
            <a:chExt cx="6483096" cy="649224"/>
          </a:xfrm>
        </p:grpSpPr>
        <p:sp>
          <p:nvSpPr>
            <p:cNvPr id="6" name="Rectangle 5">
              <a:extLst>
                <a:ext uri="{FF2B5EF4-FFF2-40B4-BE49-F238E27FC236}">
                  <a16:creationId xmlns:a16="http://schemas.microsoft.com/office/drawing/2014/main" id="{05D9E651-5E86-4842-BD11-08DB5B959B9E}"/>
                </a:ext>
              </a:extLst>
            </p:cNvPr>
            <p:cNvSpPr/>
            <p:nvPr/>
          </p:nvSpPr>
          <p:spPr>
            <a:xfrm>
              <a:off x="1461520" y="3889206"/>
              <a:ext cx="6483096" cy="649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344B740-8F81-344C-9B8A-2F12D78EC90D}"/>
                </a:ext>
              </a:extLst>
            </p:cNvPr>
            <p:cNvSpPr/>
            <p:nvPr/>
          </p:nvSpPr>
          <p:spPr>
            <a:xfrm>
              <a:off x="1462438" y="3890653"/>
              <a:ext cx="6481261" cy="646331"/>
            </a:xfrm>
            <a:prstGeom prst="rect">
              <a:avLst/>
            </a:prstGeom>
          </p:spPr>
          <p:txBody>
            <a:bodyPr wrap="none">
              <a:spAutoFit/>
            </a:bodyPr>
            <a:lstStyle/>
            <a:p>
              <a:pPr marL="114300"/>
              <a:r>
                <a:rPr lang="en-US" sz="3600" b="1" i="1" dirty="0">
                  <a:solidFill>
                    <a:srgbClr val="A60000"/>
                  </a:solidFill>
                  <a:latin typeface="Helvetica" charset="0"/>
                  <a:ea typeface="Helvetica" charset="0"/>
                  <a:cs typeface="Helvetica" charset="0"/>
                </a:rPr>
                <a:t>Give the data the final word!</a:t>
              </a:r>
            </a:p>
          </p:txBody>
        </p:sp>
      </p:grpSp>
      <p:pic>
        <p:nvPicPr>
          <p:cNvPr id="8" name="Picture 7">
            <a:extLst>
              <a:ext uri="{FF2B5EF4-FFF2-40B4-BE49-F238E27FC236}">
                <a16:creationId xmlns:a16="http://schemas.microsoft.com/office/drawing/2014/main" id="{2A94902B-1ABB-DC4D-8A6F-D3A227B36E71}"/>
              </a:ext>
            </a:extLst>
          </p:cNvPr>
          <p:cNvPicPr>
            <a:picLocks noChangeAspect="1"/>
          </p:cNvPicPr>
          <p:nvPr/>
        </p:nvPicPr>
        <p:blipFill>
          <a:blip r:embed="rId3"/>
          <a:stretch>
            <a:fillRect/>
          </a:stretch>
        </p:blipFill>
        <p:spPr>
          <a:xfrm>
            <a:off x="187033" y="6228371"/>
            <a:ext cx="1692166" cy="457200"/>
          </a:xfrm>
          <a:prstGeom prst="rect">
            <a:avLst/>
          </a:prstGeom>
        </p:spPr>
      </p:pic>
      <p:pic>
        <p:nvPicPr>
          <p:cNvPr id="10" name="Picture 9">
            <a:extLst>
              <a:ext uri="{FF2B5EF4-FFF2-40B4-BE49-F238E27FC236}">
                <a16:creationId xmlns:a16="http://schemas.microsoft.com/office/drawing/2014/main" id="{37DE47E8-8E9F-1B42-A21C-8B8877AA657C}"/>
              </a:ext>
            </a:extLst>
          </p:cNvPr>
          <p:cNvPicPr>
            <a:picLocks noChangeAspect="1"/>
          </p:cNvPicPr>
          <p:nvPr/>
        </p:nvPicPr>
        <p:blipFill>
          <a:blip r:embed="rId4"/>
          <a:stretch>
            <a:fillRect/>
          </a:stretch>
        </p:blipFill>
        <p:spPr>
          <a:xfrm>
            <a:off x="3002737" y="1737049"/>
            <a:ext cx="3138526" cy="3148505"/>
          </a:xfrm>
          <a:prstGeom prst="rect">
            <a:avLst/>
          </a:prstGeom>
        </p:spPr>
      </p:pic>
    </p:spTree>
    <p:extLst>
      <p:ext uri="{BB962C8B-B14F-4D97-AF65-F5344CB8AC3E}">
        <p14:creationId xmlns:p14="http://schemas.microsoft.com/office/powerpoint/2010/main" val="2343822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48D1-AA22-0D4A-A485-A1146158248F}"/>
              </a:ext>
            </a:extLst>
          </p:cNvPr>
          <p:cNvSpPr>
            <a:spLocks noGrp="1"/>
          </p:cNvSpPr>
          <p:nvPr>
            <p:ph type="title"/>
          </p:nvPr>
        </p:nvSpPr>
        <p:spPr/>
        <p:txBody>
          <a:bodyPr/>
          <a:lstStyle/>
          <a:p>
            <a:r>
              <a:rPr lang="en-US" b="1" i="1" dirty="0">
                <a:solidFill>
                  <a:srgbClr val="001D5F"/>
                </a:solidFill>
              </a:rPr>
              <a:t>Small Groups</a:t>
            </a:r>
          </a:p>
        </p:txBody>
      </p:sp>
      <p:pic>
        <p:nvPicPr>
          <p:cNvPr id="7" name="Picture 6">
            <a:extLst>
              <a:ext uri="{FF2B5EF4-FFF2-40B4-BE49-F238E27FC236}">
                <a16:creationId xmlns:a16="http://schemas.microsoft.com/office/drawing/2014/main" id="{DE11DF1F-B69C-5149-8922-1C9F1D17B6BD}"/>
              </a:ext>
            </a:extLst>
          </p:cNvPr>
          <p:cNvPicPr>
            <a:picLocks noChangeAspect="1"/>
          </p:cNvPicPr>
          <p:nvPr/>
        </p:nvPicPr>
        <p:blipFill>
          <a:blip r:embed="rId3"/>
          <a:stretch>
            <a:fillRect/>
          </a:stretch>
        </p:blipFill>
        <p:spPr>
          <a:xfrm>
            <a:off x="187033" y="6228371"/>
            <a:ext cx="1692166" cy="457200"/>
          </a:xfrm>
          <a:prstGeom prst="rect">
            <a:avLst/>
          </a:prstGeom>
        </p:spPr>
      </p:pic>
      <p:grpSp>
        <p:nvGrpSpPr>
          <p:cNvPr id="6" name="Group 5">
            <a:extLst>
              <a:ext uri="{FF2B5EF4-FFF2-40B4-BE49-F238E27FC236}">
                <a16:creationId xmlns:a16="http://schemas.microsoft.com/office/drawing/2014/main" id="{BCB2E309-22FF-0E42-AD7F-DFECA0188EF1}"/>
              </a:ext>
            </a:extLst>
          </p:cNvPr>
          <p:cNvGrpSpPr/>
          <p:nvPr/>
        </p:nvGrpSpPr>
        <p:grpSpPr>
          <a:xfrm>
            <a:off x="387944" y="2451345"/>
            <a:ext cx="8368113" cy="2773484"/>
            <a:chOff x="426129" y="2451345"/>
            <a:chExt cx="8368113" cy="2773484"/>
          </a:xfrm>
        </p:grpSpPr>
        <p:sp>
          <p:nvSpPr>
            <p:cNvPr id="3" name="TextBox 2">
              <a:extLst>
                <a:ext uri="{FF2B5EF4-FFF2-40B4-BE49-F238E27FC236}">
                  <a16:creationId xmlns:a16="http://schemas.microsoft.com/office/drawing/2014/main" id="{11D5F5C9-7A0F-B44D-887B-5C9B23FDDBEF}"/>
                </a:ext>
              </a:extLst>
            </p:cNvPr>
            <p:cNvSpPr txBox="1"/>
            <p:nvPr/>
          </p:nvSpPr>
          <p:spPr>
            <a:xfrm>
              <a:off x="5288154" y="2868591"/>
              <a:ext cx="3506088" cy="1938992"/>
            </a:xfrm>
            <a:prstGeom prst="rect">
              <a:avLst/>
            </a:prstGeom>
            <a:solidFill>
              <a:schemeClr val="bg1"/>
            </a:solidFill>
          </p:spPr>
          <p:txBody>
            <a:bodyPr wrap="none" rtlCol="0">
              <a:spAutoFit/>
            </a:bodyPr>
            <a:lstStyle/>
            <a:p>
              <a:r>
                <a:rPr lang="en-US" sz="2400" b="1" i="1" dirty="0">
                  <a:solidFill>
                    <a:srgbClr val="002060"/>
                  </a:solidFill>
                </a:rPr>
                <a:t>Groups 1 - 5  251 BRB</a:t>
              </a:r>
            </a:p>
            <a:p>
              <a:r>
                <a:rPr lang="en-US" sz="2400" b="1" i="1" dirty="0">
                  <a:solidFill>
                    <a:srgbClr val="002060"/>
                  </a:solidFill>
                </a:rPr>
                <a:t>Groups 6 – 11 252 BRB</a:t>
              </a:r>
            </a:p>
            <a:p>
              <a:r>
                <a:rPr lang="en-US" sz="2400" b="1" i="1" dirty="0">
                  <a:solidFill>
                    <a:srgbClr val="002060"/>
                  </a:solidFill>
                </a:rPr>
                <a:t>Groups 12-19 BRB Lob</a:t>
              </a:r>
            </a:p>
            <a:p>
              <a:endParaRPr lang="en-US" sz="2400" b="1" i="1" dirty="0">
                <a:solidFill>
                  <a:srgbClr val="002060"/>
                </a:solidFill>
              </a:endParaRPr>
            </a:p>
            <a:p>
              <a:pPr algn="ctr"/>
              <a:r>
                <a:rPr lang="en-US" sz="2400" b="1" i="1" dirty="0">
                  <a:solidFill>
                    <a:srgbClr val="002060"/>
                  </a:solidFill>
                </a:rPr>
                <a:t>Spillover BRB Lobby</a:t>
              </a:r>
            </a:p>
          </p:txBody>
        </p:sp>
        <p:pic>
          <p:nvPicPr>
            <p:cNvPr id="8" name="Picture 7">
              <a:extLst>
                <a:ext uri="{FF2B5EF4-FFF2-40B4-BE49-F238E27FC236}">
                  <a16:creationId xmlns:a16="http://schemas.microsoft.com/office/drawing/2014/main" id="{E091D0A9-521B-084D-B169-B2CBFCD458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129" y="2451345"/>
              <a:ext cx="4573816" cy="2773484"/>
            </a:xfrm>
            <a:prstGeom prst="rect">
              <a:avLst/>
            </a:prstGeom>
          </p:spPr>
        </p:pic>
      </p:grpSp>
    </p:spTree>
    <p:extLst>
      <p:ext uri="{BB962C8B-B14F-4D97-AF65-F5344CB8AC3E}">
        <p14:creationId xmlns:p14="http://schemas.microsoft.com/office/powerpoint/2010/main" val="1678620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D4E4E-33F8-C64E-9BC0-05D9017B10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CF9588-0884-9A4B-B00D-ED062F3F463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0574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DFCD0-6672-A34D-8547-092A7B863DC8}"/>
              </a:ext>
            </a:extLst>
          </p:cNvPr>
          <p:cNvSpPr>
            <a:spLocks noGrp="1"/>
          </p:cNvSpPr>
          <p:nvPr>
            <p:ph type="title"/>
          </p:nvPr>
        </p:nvSpPr>
        <p:spPr/>
        <p:txBody>
          <a:bodyPr/>
          <a:lstStyle/>
          <a:p>
            <a:r>
              <a:rPr lang="en-US" b="1" i="1" dirty="0">
                <a:solidFill>
                  <a:srgbClr val="001D5F"/>
                </a:solidFill>
              </a:rPr>
              <a:t>The learner will be able to…</a:t>
            </a:r>
          </a:p>
        </p:txBody>
      </p:sp>
      <p:sp>
        <p:nvSpPr>
          <p:cNvPr id="3" name="Content Placeholder 2">
            <a:extLst>
              <a:ext uri="{FF2B5EF4-FFF2-40B4-BE49-F238E27FC236}">
                <a16:creationId xmlns:a16="http://schemas.microsoft.com/office/drawing/2014/main" id="{17015187-FBC3-7B47-9983-F5D15C2BB513}"/>
              </a:ext>
            </a:extLst>
          </p:cNvPr>
          <p:cNvSpPr>
            <a:spLocks noGrp="1"/>
          </p:cNvSpPr>
          <p:nvPr>
            <p:ph idx="1"/>
          </p:nvPr>
        </p:nvSpPr>
        <p:spPr/>
        <p:txBody>
          <a:bodyPr/>
          <a:lstStyle/>
          <a:p>
            <a:pPr marL="285750" indent="-285750"/>
            <a:r>
              <a:rPr lang="en-US" b="1" i="1" dirty="0">
                <a:solidFill>
                  <a:srgbClr val="001D5F"/>
                </a:solidFill>
              </a:rPr>
              <a:t>Identify independent, dependent and confounding variables in experiments</a:t>
            </a:r>
          </a:p>
          <a:p>
            <a:pPr marL="285750" indent="-285750"/>
            <a:r>
              <a:rPr lang="en-US" b="1" i="1" dirty="0">
                <a:solidFill>
                  <a:srgbClr val="001D5F"/>
                </a:solidFill>
              </a:rPr>
              <a:t>Describe the differences between technical and biological replicates and readily identify examples of each in experiments </a:t>
            </a:r>
          </a:p>
          <a:p>
            <a:pPr marL="285750" indent="-285750"/>
            <a:r>
              <a:rPr lang="en-US" b="1" i="1" dirty="0">
                <a:solidFill>
                  <a:srgbClr val="001D5F"/>
                </a:solidFill>
              </a:rPr>
              <a:t>Describe how elements of feasibility and risk inform decisions in prioritizing experiments</a:t>
            </a:r>
          </a:p>
          <a:p>
            <a:pPr marL="285750" indent="-285750"/>
            <a:r>
              <a:rPr lang="en-US" b="1" i="1" dirty="0">
                <a:solidFill>
                  <a:srgbClr val="001D5F"/>
                </a:solidFill>
              </a:rPr>
              <a:t>Describe how hypothesis generation involves creativity/imagination using a well-informed knowledge base and how the best hypotheses are testable and specific</a:t>
            </a:r>
          </a:p>
          <a:p>
            <a:endParaRPr lang="en-US" dirty="0"/>
          </a:p>
        </p:txBody>
      </p:sp>
    </p:spTree>
    <p:extLst>
      <p:ext uri="{BB962C8B-B14F-4D97-AF65-F5344CB8AC3E}">
        <p14:creationId xmlns:p14="http://schemas.microsoft.com/office/powerpoint/2010/main" val="2273898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4C337-7A89-DF41-A49D-D496CE8860C3}"/>
              </a:ext>
            </a:extLst>
          </p:cNvPr>
          <p:cNvSpPr>
            <a:spLocks noGrp="1"/>
          </p:cNvSpPr>
          <p:nvPr>
            <p:ph type="title"/>
          </p:nvPr>
        </p:nvSpPr>
        <p:spPr/>
        <p:txBody>
          <a:bodyPr>
            <a:normAutofit fontScale="90000"/>
          </a:bodyPr>
          <a:lstStyle/>
          <a:p>
            <a:r>
              <a:rPr lang="en-US" b="1" i="1" dirty="0">
                <a:solidFill>
                  <a:srgbClr val="001D5F"/>
                </a:solidFill>
              </a:rPr>
              <a:t>Case Study:</a:t>
            </a:r>
            <a:br>
              <a:rPr lang="en-US" b="1" i="1" dirty="0">
                <a:solidFill>
                  <a:srgbClr val="001D5F"/>
                </a:solidFill>
              </a:rPr>
            </a:br>
            <a:r>
              <a:rPr lang="en-US" b="1" i="1" dirty="0">
                <a:solidFill>
                  <a:srgbClr val="001D5F"/>
                </a:solidFill>
              </a:rPr>
              <a:t>Controls &amp; Variables</a:t>
            </a:r>
          </a:p>
        </p:txBody>
      </p:sp>
      <p:pic>
        <p:nvPicPr>
          <p:cNvPr id="8" name="Picture 7">
            <a:extLst>
              <a:ext uri="{FF2B5EF4-FFF2-40B4-BE49-F238E27FC236}">
                <a16:creationId xmlns:a16="http://schemas.microsoft.com/office/drawing/2014/main" id="{866E24B6-8FC6-644C-9F7B-1C63E74C21B2}"/>
              </a:ext>
            </a:extLst>
          </p:cNvPr>
          <p:cNvPicPr>
            <a:picLocks noChangeAspect="1"/>
          </p:cNvPicPr>
          <p:nvPr/>
        </p:nvPicPr>
        <p:blipFill>
          <a:blip r:embed="rId3"/>
          <a:stretch>
            <a:fillRect/>
          </a:stretch>
        </p:blipFill>
        <p:spPr>
          <a:xfrm>
            <a:off x="187033" y="6228371"/>
            <a:ext cx="1692166" cy="457200"/>
          </a:xfrm>
          <a:prstGeom prst="rect">
            <a:avLst/>
          </a:prstGeom>
        </p:spPr>
      </p:pic>
      <p:sp>
        <p:nvSpPr>
          <p:cNvPr id="10" name="TextBox 9">
            <a:extLst>
              <a:ext uri="{FF2B5EF4-FFF2-40B4-BE49-F238E27FC236}">
                <a16:creationId xmlns:a16="http://schemas.microsoft.com/office/drawing/2014/main" id="{19E5F44E-5859-0642-BF03-D74B8A50EB93}"/>
              </a:ext>
            </a:extLst>
          </p:cNvPr>
          <p:cNvSpPr txBox="1"/>
          <p:nvPr/>
        </p:nvSpPr>
        <p:spPr>
          <a:xfrm>
            <a:off x="3108144" y="2461162"/>
            <a:ext cx="1896673" cy="461665"/>
          </a:xfrm>
          <a:prstGeom prst="rect">
            <a:avLst/>
          </a:prstGeom>
          <a:noFill/>
        </p:spPr>
        <p:txBody>
          <a:bodyPr wrap="none" rtlCol="0">
            <a:spAutoFit/>
          </a:bodyPr>
          <a:lstStyle/>
          <a:p>
            <a:r>
              <a:rPr lang="en-US" sz="2400" b="1" i="1" dirty="0">
                <a:solidFill>
                  <a:srgbClr val="001D5F"/>
                </a:solidFill>
              </a:rPr>
              <a:t>X causes Y.</a:t>
            </a:r>
            <a:endParaRPr lang="en-US" sz="2400" dirty="0">
              <a:solidFill>
                <a:srgbClr val="001D5F"/>
              </a:solidFill>
            </a:endParaRPr>
          </a:p>
        </p:txBody>
      </p:sp>
      <p:grpSp>
        <p:nvGrpSpPr>
          <p:cNvPr id="13" name="Group 12">
            <a:extLst>
              <a:ext uri="{FF2B5EF4-FFF2-40B4-BE49-F238E27FC236}">
                <a16:creationId xmlns:a16="http://schemas.microsoft.com/office/drawing/2014/main" id="{081846D5-AD91-5D40-A704-E3739DD4308C}"/>
              </a:ext>
            </a:extLst>
          </p:cNvPr>
          <p:cNvGrpSpPr/>
          <p:nvPr/>
        </p:nvGrpSpPr>
        <p:grpSpPr>
          <a:xfrm>
            <a:off x="895883" y="4966398"/>
            <a:ext cx="7352247" cy="954107"/>
            <a:chOff x="790050" y="4966392"/>
            <a:chExt cx="7352247" cy="954107"/>
          </a:xfrm>
        </p:grpSpPr>
        <p:sp>
          <p:nvSpPr>
            <p:cNvPr id="5" name="Rectangle 4">
              <a:extLst>
                <a:ext uri="{FF2B5EF4-FFF2-40B4-BE49-F238E27FC236}">
                  <a16:creationId xmlns:a16="http://schemas.microsoft.com/office/drawing/2014/main" id="{2D5D5316-3CA7-0A42-8E57-3A4C5864542F}"/>
                </a:ext>
              </a:extLst>
            </p:cNvPr>
            <p:cNvSpPr/>
            <p:nvPr/>
          </p:nvSpPr>
          <p:spPr>
            <a:xfrm>
              <a:off x="790286" y="4967957"/>
              <a:ext cx="7351775" cy="950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6E6F0A2-7822-5F4F-8C53-02F29E8A1787}"/>
                </a:ext>
              </a:extLst>
            </p:cNvPr>
            <p:cNvSpPr txBox="1"/>
            <p:nvPr/>
          </p:nvSpPr>
          <p:spPr>
            <a:xfrm>
              <a:off x="790050" y="4966392"/>
              <a:ext cx="7352247" cy="954107"/>
            </a:xfrm>
            <a:prstGeom prst="rect">
              <a:avLst/>
            </a:prstGeom>
            <a:noFill/>
          </p:spPr>
          <p:txBody>
            <a:bodyPr wrap="square" rtlCol="0">
              <a:spAutoFit/>
            </a:bodyPr>
            <a:lstStyle/>
            <a:p>
              <a:pPr algn="ctr"/>
              <a:r>
                <a:rPr lang="en-US" sz="2800" b="1" i="1" dirty="0">
                  <a:solidFill>
                    <a:srgbClr val="001D5F"/>
                  </a:solidFill>
                  <a:cs typeface="Helvetica"/>
                </a:rPr>
                <a:t>Identify all potential variables that may exist and control for as many as possible.</a:t>
              </a:r>
            </a:p>
          </p:txBody>
        </p:sp>
      </p:grpSp>
      <p:cxnSp>
        <p:nvCxnSpPr>
          <p:cNvPr id="17" name="Straight Arrow Connector 16">
            <a:extLst>
              <a:ext uri="{FF2B5EF4-FFF2-40B4-BE49-F238E27FC236}">
                <a16:creationId xmlns:a16="http://schemas.microsoft.com/office/drawing/2014/main" id="{0A6122E4-7F4E-6146-B50B-41A0EF8C219E}"/>
              </a:ext>
            </a:extLst>
          </p:cNvPr>
          <p:cNvCxnSpPr/>
          <p:nvPr/>
        </p:nvCxnSpPr>
        <p:spPr>
          <a:xfrm flipV="1">
            <a:off x="2833741" y="2882805"/>
            <a:ext cx="274403" cy="235390"/>
          </a:xfrm>
          <a:prstGeom prst="straightConnector1">
            <a:avLst/>
          </a:prstGeom>
          <a:ln w="38100">
            <a:solidFill>
              <a:srgbClr val="A2000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69991AF-F681-0A41-AC13-E5AB236B0548}"/>
              </a:ext>
            </a:extLst>
          </p:cNvPr>
          <p:cNvCxnSpPr>
            <a:cxnSpLocks/>
          </p:cNvCxnSpPr>
          <p:nvPr/>
        </p:nvCxnSpPr>
        <p:spPr>
          <a:xfrm flipH="1">
            <a:off x="4867615" y="2265782"/>
            <a:ext cx="274403" cy="235390"/>
          </a:xfrm>
          <a:prstGeom prst="straightConnector1">
            <a:avLst/>
          </a:prstGeom>
          <a:ln w="38100">
            <a:solidFill>
              <a:srgbClr val="A2000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6B8E208-1926-A241-90CE-A1BA0CEE4019}"/>
              </a:ext>
            </a:extLst>
          </p:cNvPr>
          <p:cNvSpPr txBox="1"/>
          <p:nvPr/>
        </p:nvSpPr>
        <p:spPr>
          <a:xfrm>
            <a:off x="1340367" y="3078184"/>
            <a:ext cx="2119491" cy="461665"/>
          </a:xfrm>
          <a:prstGeom prst="rect">
            <a:avLst/>
          </a:prstGeom>
          <a:noFill/>
        </p:spPr>
        <p:txBody>
          <a:bodyPr wrap="none" rtlCol="0">
            <a:spAutoFit/>
          </a:bodyPr>
          <a:lstStyle/>
          <a:p>
            <a:r>
              <a:rPr lang="en-US" sz="2400" b="1" i="1" dirty="0">
                <a:solidFill>
                  <a:srgbClr val="A20001"/>
                </a:solidFill>
              </a:rPr>
              <a:t>Independent</a:t>
            </a:r>
          </a:p>
        </p:txBody>
      </p:sp>
      <p:sp>
        <p:nvSpPr>
          <p:cNvPr id="22" name="TextBox 21">
            <a:extLst>
              <a:ext uri="{FF2B5EF4-FFF2-40B4-BE49-F238E27FC236}">
                <a16:creationId xmlns:a16="http://schemas.microsoft.com/office/drawing/2014/main" id="{FCF64A99-422A-EC41-957C-F24285230A2E}"/>
              </a:ext>
            </a:extLst>
          </p:cNvPr>
          <p:cNvSpPr txBox="1"/>
          <p:nvPr/>
        </p:nvSpPr>
        <p:spPr>
          <a:xfrm>
            <a:off x="4363770" y="1844139"/>
            <a:ext cx="3985386" cy="461665"/>
          </a:xfrm>
          <a:prstGeom prst="rect">
            <a:avLst/>
          </a:prstGeom>
          <a:noFill/>
        </p:spPr>
        <p:txBody>
          <a:bodyPr wrap="none" rtlCol="0">
            <a:spAutoFit/>
          </a:bodyPr>
          <a:lstStyle/>
          <a:p>
            <a:r>
              <a:rPr lang="en-US" sz="2400" b="1" i="1" dirty="0">
                <a:solidFill>
                  <a:srgbClr val="001D5F"/>
                </a:solidFill>
              </a:rPr>
              <a:t>and </a:t>
            </a:r>
            <a:r>
              <a:rPr lang="en-US" sz="2400" b="1" i="1" dirty="0">
                <a:solidFill>
                  <a:srgbClr val="A20001"/>
                </a:solidFill>
              </a:rPr>
              <a:t>Dependent</a:t>
            </a:r>
            <a:r>
              <a:rPr lang="en-US" sz="2400" b="1" i="1" dirty="0">
                <a:solidFill>
                  <a:srgbClr val="001D5F"/>
                </a:solidFill>
              </a:rPr>
              <a:t> variable</a:t>
            </a:r>
            <a:endParaRPr lang="en-US" sz="2400" dirty="0"/>
          </a:p>
        </p:txBody>
      </p:sp>
      <p:sp>
        <p:nvSpPr>
          <p:cNvPr id="25" name="Rectangle 24">
            <a:extLst>
              <a:ext uri="{FF2B5EF4-FFF2-40B4-BE49-F238E27FC236}">
                <a16:creationId xmlns:a16="http://schemas.microsoft.com/office/drawing/2014/main" id="{2BCECC40-DB54-3840-A1FA-A1146D126584}"/>
              </a:ext>
            </a:extLst>
          </p:cNvPr>
          <p:cNvSpPr/>
          <p:nvPr/>
        </p:nvSpPr>
        <p:spPr>
          <a:xfrm>
            <a:off x="2833735" y="3980043"/>
            <a:ext cx="3687228" cy="461665"/>
          </a:xfrm>
          <a:prstGeom prst="rect">
            <a:avLst/>
          </a:prstGeom>
        </p:spPr>
        <p:txBody>
          <a:bodyPr wrap="none">
            <a:spAutoFit/>
          </a:bodyPr>
          <a:lstStyle/>
          <a:p>
            <a:pPr marL="114300"/>
            <a:r>
              <a:rPr lang="en-US" sz="2400" b="1" i="1" dirty="0">
                <a:solidFill>
                  <a:srgbClr val="A20001"/>
                </a:solidFill>
              </a:rPr>
              <a:t>Confounding</a:t>
            </a:r>
            <a:r>
              <a:rPr lang="en-US" sz="2400" b="1" i="1" dirty="0">
                <a:solidFill>
                  <a:srgbClr val="001D5F"/>
                </a:solidFill>
              </a:rPr>
              <a:t> variable</a:t>
            </a:r>
          </a:p>
        </p:txBody>
      </p:sp>
      <p:sp>
        <p:nvSpPr>
          <p:cNvPr id="26" name="Rectangle 25">
            <a:extLst>
              <a:ext uri="{FF2B5EF4-FFF2-40B4-BE49-F238E27FC236}">
                <a16:creationId xmlns:a16="http://schemas.microsoft.com/office/drawing/2014/main" id="{FD05515C-27E5-874A-8A00-A95EB6FA2525}"/>
              </a:ext>
            </a:extLst>
          </p:cNvPr>
          <p:cNvSpPr/>
          <p:nvPr/>
        </p:nvSpPr>
        <p:spPr>
          <a:xfrm>
            <a:off x="3887197" y="3528358"/>
            <a:ext cx="338554" cy="461665"/>
          </a:xfrm>
          <a:prstGeom prst="rect">
            <a:avLst/>
          </a:prstGeom>
        </p:spPr>
        <p:txBody>
          <a:bodyPr wrap="none">
            <a:spAutoFit/>
          </a:bodyPr>
          <a:lstStyle/>
          <a:p>
            <a:r>
              <a:rPr lang="en-US" sz="2400" b="1" i="1" dirty="0">
                <a:solidFill>
                  <a:srgbClr val="001D5F"/>
                </a:solidFill>
              </a:rPr>
              <a:t>Z</a:t>
            </a:r>
            <a:endParaRPr lang="en-US" sz="2400" dirty="0"/>
          </a:p>
        </p:txBody>
      </p:sp>
      <p:cxnSp>
        <p:nvCxnSpPr>
          <p:cNvPr id="28" name="Straight Arrow Connector 27">
            <a:extLst>
              <a:ext uri="{FF2B5EF4-FFF2-40B4-BE49-F238E27FC236}">
                <a16:creationId xmlns:a16="http://schemas.microsoft.com/office/drawing/2014/main" id="{F83A3CDA-034D-5746-9580-96CDE79F05F7}"/>
              </a:ext>
            </a:extLst>
          </p:cNvPr>
          <p:cNvCxnSpPr>
            <a:cxnSpLocks/>
          </p:cNvCxnSpPr>
          <p:nvPr/>
        </p:nvCxnSpPr>
        <p:spPr>
          <a:xfrm flipV="1">
            <a:off x="4146493" y="2911285"/>
            <a:ext cx="455025" cy="650539"/>
          </a:xfrm>
          <a:prstGeom prst="straightConnector1">
            <a:avLst/>
          </a:prstGeom>
          <a:ln w="38100">
            <a:solidFill>
              <a:srgbClr val="001D5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292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F66B-C8B0-6A42-8AEC-3CE81AD43E15}"/>
              </a:ext>
            </a:extLst>
          </p:cNvPr>
          <p:cNvSpPr>
            <a:spLocks noGrp="1"/>
          </p:cNvSpPr>
          <p:nvPr>
            <p:ph type="title"/>
          </p:nvPr>
        </p:nvSpPr>
        <p:spPr/>
        <p:txBody>
          <a:bodyPr>
            <a:normAutofit fontScale="90000"/>
          </a:bodyPr>
          <a:lstStyle/>
          <a:p>
            <a:r>
              <a:rPr lang="en-US" b="1" i="1" dirty="0">
                <a:solidFill>
                  <a:srgbClr val="001D5F"/>
                </a:solidFill>
              </a:rPr>
              <a:t>Case Study:</a:t>
            </a:r>
            <a:br>
              <a:rPr lang="en-US" b="1" i="1" dirty="0">
                <a:solidFill>
                  <a:srgbClr val="001D5F"/>
                </a:solidFill>
              </a:rPr>
            </a:br>
            <a:r>
              <a:rPr lang="en-US" b="1" i="1" dirty="0">
                <a:solidFill>
                  <a:srgbClr val="001D5F"/>
                </a:solidFill>
              </a:rPr>
              <a:t>Replication</a:t>
            </a:r>
            <a:endParaRPr lang="en-US" dirty="0"/>
          </a:p>
        </p:txBody>
      </p:sp>
      <p:sp>
        <p:nvSpPr>
          <p:cNvPr id="5" name="TextBox 4">
            <a:extLst>
              <a:ext uri="{FF2B5EF4-FFF2-40B4-BE49-F238E27FC236}">
                <a16:creationId xmlns:a16="http://schemas.microsoft.com/office/drawing/2014/main" id="{0D2D1294-86A4-AD46-9B55-4E7C92721058}"/>
              </a:ext>
            </a:extLst>
          </p:cNvPr>
          <p:cNvSpPr txBox="1"/>
          <p:nvPr/>
        </p:nvSpPr>
        <p:spPr>
          <a:xfrm>
            <a:off x="1920479" y="2101564"/>
            <a:ext cx="5303055" cy="461665"/>
          </a:xfrm>
          <a:prstGeom prst="rect">
            <a:avLst/>
          </a:prstGeom>
          <a:noFill/>
        </p:spPr>
        <p:txBody>
          <a:bodyPr wrap="none" rtlCol="0">
            <a:spAutoFit/>
          </a:bodyPr>
          <a:lstStyle/>
          <a:p>
            <a:r>
              <a:rPr lang="en-US" sz="2400" b="1" i="1" dirty="0">
                <a:solidFill>
                  <a:srgbClr val="A60000"/>
                </a:solidFill>
              </a:rPr>
              <a:t>Technical vs. Biological Replicates</a:t>
            </a:r>
          </a:p>
        </p:txBody>
      </p:sp>
      <p:pic>
        <p:nvPicPr>
          <p:cNvPr id="6" name="Picture 5">
            <a:extLst>
              <a:ext uri="{FF2B5EF4-FFF2-40B4-BE49-F238E27FC236}">
                <a16:creationId xmlns:a16="http://schemas.microsoft.com/office/drawing/2014/main" id="{B777CBD0-B5EC-5840-9BC7-84DAC1608C85}"/>
              </a:ext>
            </a:extLst>
          </p:cNvPr>
          <p:cNvPicPr>
            <a:picLocks noChangeAspect="1"/>
          </p:cNvPicPr>
          <p:nvPr/>
        </p:nvPicPr>
        <p:blipFill>
          <a:blip r:embed="rId3"/>
          <a:stretch>
            <a:fillRect/>
          </a:stretch>
        </p:blipFill>
        <p:spPr>
          <a:xfrm>
            <a:off x="1929536" y="2821605"/>
            <a:ext cx="1699285" cy="3423559"/>
          </a:xfrm>
          <a:prstGeom prst="rect">
            <a:avLst/>
          </a:prstGeom>
        </p:spPr>
      </p:pic>
      <p:pic>
        <p:nvPicPr>
          <p:cNvPr id="8" name="Picture 7">
            <a:extLst>
              <a:ext uri="{FF2B5EF4-FFF2-40B4-BE49-F238E27FC236}">
                <a16:creationId xmlns:a16="http://schemas.microsoft.com/office/drawing/2014/main" id="{7F45426C-DE71-204A-BA0D-3FFDD4489FD7}"/>
              </a:ext>
            </a:extLst>
          </p:cNvPr>
          <p:cNvPicPr>
            <a:picLocks noChangeAspect="1"/>
          </p:cNvPicPr>
          <p:nvPr/>
        </p:nvPicPr>
        <p:blipFill>
          <a:blip r:embed="rId4"/>
          <a:stretch>
            <a:fillRect/>
          </a:stretch>
        </p:blipFill>
        <p:spPr>
          <a:xfrm>
            <a:off x="3905198" y="2821599"/>
            <a:ext cx="3316297" cy="1931470"/>
          </a:xfrm>
          <a:prstGeom prst="rect">
            <a:avLst/>
          </a:prstGeom>
        </p:spPr>
      </p:pic>
      <p:pic>
        <p:nvPicPr>
          <p:cNvPr id="9" name="Picture 8">
            <a:extLst>
              <a:ext uri="{FF2B5EF4-FFF2-40B4-BE49-F238E27FC236}">
                <a16:creationId xmlns:a16="http://schemas.microsoft.com/office/drawing/2014/main" id="{5B9243F4-FE6D-0F4B-95CD-0DAFBAEC96EC}"/>
              </a:ext>
            </a:extLst>
          </p:cNvPr>
          <p:cNvPicPr>
            <a:picLocks noChangeAspect="1"/>
          </p:cNvPicPr>
          <p:nvPr/>
        </p:nvPicPr>
        <p:blipFill>
          <a:blip r:embed="rId5"/>
          <a:stretch>
            <a:fillRect/>
          </a:stretch>
        </p:blipFill>
        <p:spPr>
          <a:xfrm>
            <a:off x="187033" y="6228371"/>
            <a:ext cx="1692166" cy="457200"/>
          </a:xfrm>
          <a:prstGeom prst="rect">
            <a:avLst/>
          </a:prstGeom>
        </p:spPr>
      </p:pic>
    </p:spTree>
    <p:extLst>
      <p:ext uri="{BB962C8B-B14F-4D97-AF65-F5344CB8AC3E}">
        <p14:creationId xmlns:p14="http://schemas.microsoft.com/office/powerpoint/2010/main" val="297225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4C337-7A89-DF41-A49D-D496CE8860C3}"/>
              </a:ext>
            </a:extLst>
          </p:cNvPr>
          <p:cNvSpPr>
            <a:spLocks noGrp="1"/>
          </p:cNvSpPr>
          <p:nvPr>
            <p:ph type="title"/>
          </p:nvPr>
        </p:nvSpPr>
        <p:spPr/>
        <p:txBody>
          <a:bodyPr>
            <a:normAutofit fontScale="90000"/>
          </a:bodyPr>
          <a:lstStyle/>
          <a:p>
            <a:r>
              <a:rPr lang="en-US" b="1" i="1" dirty="0">
                <a:solidFill>
                  <a:srgbClr val="001D5F"/>
                </a:solidFill>
              </a:rPr>
              <a:t>Case Study:</a:t>
            </a:r>
            <a:br>
              <a:rPr lang="en-US" b="1" i="1" dirty="0">
                <a:solidFill>
                  <a:srgbClr val="001D5F"/>
                </a:solidFill>
              </a:rPr>
            </a:br>
            <a:r>
              <a:rPr lang="en-US" b="1" i="1" dirty="0" err="1">
                <a:solidFill>
                  <a:srgbClr val="001D5F"/>
                </a:solidFill>
              </a:rPr>
              <a:t>FEASibility</a:t>
            </a:r>
            <a:r>
              <a:rPr lang="en-US" b="1" i="1" dirty="0">
                <a:solidFill>
                  <a:srgbClr val="001D5F"/>
                </a:solidFill>
              </a:rPr>
              <a:t> &amp; RISK</a:t>
            </a:r>
          </a:p>
        </p:txBody>
      </p:sp>
      <p:sp>
        <p:nvSpPr>
          <p:cNvPr id="3" name="Content Placeholder 2">
            <a:extLst>
              <a:ext uri="{FF2B5EF4-FFF2-40B4-BE49-F238E27FC236}">
                <a16:creationId xmlns:a16="http://schemas.microsoft.com/office/drawing/2014/main" id="{6B9B6389-F4C2-AB4F-8FE3-A4BD594AEFCF}"/>
              </a:ext>
            </a:extLst>
          </p:cNvPr>
          <p:cNvSpPr>
            <a:spLocks noGrp="1"/>
          </p:cNvSpPr>
          <p:nvPr>
            <p:ph idx="1"/>
          </p:nvPr>
        </p:nvSpPr>
        <p:spPr>
          <a:xfrm>
            <a:off x="457200" y="1752606"/>
            <a:ext cx="4685168" cy="4373563"/>
          </a:xfrm>
        </p:spPr>
        <p:txBody>
          <a:bodyPr/>
          <a:lstStyle/>
          <a:p>
            <a:endParaRPr lang="en-US" b="1" i="1" dirty="0">
              <a:solidFill>
                <a:srgbClr val="001D5F"/>
              </a:solidFill>
              <a:cs typeface="Helvetica"/>
            </a:endParaRPr>
          </a:p>
          <a:p>
            <a:endParaRPr lang="en-US" b="1" i="1" dirty="0">
              <a:solidFill>
                <a:srgbClr val="001D5F"/>
              </a:solidFill>
              <a:cs typeface="Helvetica"/>
            </a:endParaRPr>
          </a:p>
          <a:p>
            <a:r>
              <a:rPr lang="en-US" b="1" i="1" dirty="0">
                <a:solidFill>
                  <a:srgbClr val="001D5F"/>
                </a:solidFill>
                <a:cs typeface="Helvetica"/>
              </a:rPr>
              <a:t>What motivates your decision to perform an experiment?</a:t>
            </a:r>
          </a:p>
          <a:p>
            <a:endParaRPr lang="en-US" b="1" i="1" dirty="0">
              <a:solidFill>
                <a:srgbClr val="001D5F"/>
              </a:solidFill>
            </a:endParaRPr>
          </a:p>
          <a:p>
            <a:r>
              <a:rPr lang="en-US" b="1" i="1" dirty="0">
                <a:solidFill>
                  <a:srgbClr val="001D5F"/>
                </a:solidFill>
                <a:cs typeface="Helvetica"/>
              </a:rPr>
              <a:t>Strategy to navigate through many choices</a:t>
            </a:r>
          </a:p>
          <a:p>
            <a:pPr marL="114300" indent="0">
              <a:buNone/>
            </a:pPr>
            <a:endParaRPr lang="en-US" b="1" i="1" dirty="0">
              <a:solidFill>
                <a:srgbClr val="001D5F"/>
              </a:solidFill>
            </a:endParaRPr>
          </a:p>
          <a:p>
            <a:endParaRPr lang="en-US" dirty="0"/>
          </a:p>
        </p:txBody>
      </p:sp>
      <p:pic>
        <p:nvPicPr>
          <p:cNvPr id="6" name="Picture 5">
            <a:extLst>
              <a:ext uri="{FF2B5EF4-FFF2-40B4-BE49-F238E27FC236}">
                <a16:creationId xmlns:a16="http://schemas.microsoft.com/office/drawing/2014/main" id="{BC79FD38-6BEE-724D-AF3C-5C743D882225}"/>
              </a:ext>
            </a:extLst>
          </p:cNvPr>
          <p:cNvPicPr>
            <a:picLocks noChangeAspect="1"/>
          </p:cNvPicPr>
          <p:nvPr/>
        </p:nvPicPr>
        <p:blipFill>
          <a:blip r:embed="rId3"/>
          <a:stretch>
            <a:fillRect/>
          </a:stretch>
        </p:blipFill>
        <p:spPr>
          <a:xfrm>
            <a:off x="4850517" y="1863088"/>
            <a:ext cx="3512044" cy="4263081"/>
          </a:xfrm>
          <a:prstGeom prst="rect">
            <a:avLst/>
          </a:prstGeom>
        </p:spPr>
      </p:pic>
      <p:pic>
        <p:nvPicPr>
          <p:cNvPr id="7" name="Picture 6">
            <a:extLst>
              <a:ext uri="{FF2B5EF4-FFF2-40B4-BE49-F238E27FC236}">
                <a16:creationId xmlns:a16="http://schemas.microsoft.com/office/drawing/2014/main" id="{B0A3585C-A284-7443-88CA-D99024D6FB33}"/>
              </a:ext>
            </a:extLst>
          </p:cNvPr>
          <p:cNvPicPr>
            <a:picLocks noChangeAspect="1"/>
          </p:cNvPicPr>
          <p:nvPr/>
        </p:nvPicPr>
        <p:blipFill>
          <a:blip r:embed="rId4"/>
          <a:stretch>
            <a:fillRect/>
          </a:stretch>
        </p:blipFill>
        <p:spPr>
          <a:xfrm>
            <a:off x="187033" y="6228371"/>
            <a:ext cx="1692166" cy="457200"/>
          </a:xfrm>
          <a:prstGeom prst="rect">
            <a:avLst/>
          </a:prstGeom>
        </p:spPr>
      </p:pic>
    </p:spTree>
    <p:extLst>
      <p:ext uri="{BB962C8B-B14F-4D97-AF65-F5344CB8AC3E}">
        <p14:creationId xmlns:p14="http://schemas.microsoft.com/office/powerpoint/2010/main" val="378521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4C337-7A89-DF41-A49D-D496CE8860C3}"/>
              </a:ext>
            </a:extLst>
          </p:cNvPr>
          <p:cNvSpPr>
            <a:spLocks noGrp="1"/>
          </p:cNvSpPr>
          <p:nvPr>
            <p:ph type="title"/>
          </p:nvPr>
        </p:nvSpPr>
        <p:spPr/>
        <p:txBody>
          <a:bodyPr>
            <a:normAutofit fontScale="90000"/>
          </a:bodyPr>
          <a:lstStyle/>
          <a:p>
            <a:r>
              <a:rPr lang="en-US" b="1" i="1" dirty="0">
                <a:solidFill>
                  <a:srgbClr val="001D5F"/>
                </a:solidFill>
              </a:rPr>
              <a:t>Case Study:</a:t>
            </a:r>
            <a:br>
              <a:rPr lang="en-US" b="1" i="1" dirty="0">
                <a:solidFill>
                  <a:srgbClr val="001D5F"/>
                </a:solidFill>
              </a:rPr>
            </a:br>
            <a:r>
              <a:rPr lang="en-US" b="1" i="1" dirty="0">
                <a:solidFill>
                  <a:srgbClr val="001D5F"/>
                </a:solidFill>
              </a:rPr>
              <a:t>Idea Creation</a:t>
            </a:r>
          </a:p>
        </p:txBody>
      </p:sp>
      <p:grpSp>
        <p:nvGrpSpPr>
          <p:cNvPr id="19" name="Group 18">
            <a:extLst>
              <a:ext uri="{FF2B5EF4-FFF2-40B4-BE49-F238E27FC236}">
                <a16:creationId xmlns:a16="http://schemas.microsoft.com/office/drawing/2014/main" id="{52161957-9D54-0447-9F12-2044CC7AA68B}"/>
              </a:ext>
            </a:extLst>
          </p:cNvPr>
          <p:cNvGrpSpPr/>
          <p:nvPr/>
        </p:nvGrpSpPr>
        <p:grpSpPr>
          <a:xfrm>
            <a:off x="2824681" y="1991190"/>
            <a:ext cx="3494638" cy="3932607"/>
            <a:chOff x="2444436" y="1991184"/>
            <a:chExt cx="3494638" cy="3932607"/>
          </a:xfrm>
        </p:grpSpPr>
        <p:grpSp>
          <p:nvGrpSpPr>
            <p:cNvPr id="9" name="Group 8">
              <a:extLst>
                <a:ext uri="{FF2B5EF4-FFF2-40B4-BE49-F238E27FC236}">
                  <a16:creationId xmlns:a16="http://schemas.microsoft.com/office/drawing/2014/main" id="{42517675-DBA1-B145-B923-9AC3DFC80EA7}"/>
                </a:ext>
              </a:extLst>
            </p:cNvPr>
            <p:cNvGrpSpPr/>
            <p:nvPr/>
          </p:nvGrpSpPr>
          <p:grpSpPr>
            <a:xfrm>
              <a:off x="3428402" y="1991184"/>
              <a:ext cx="1623614" cy="3932607"/>
              <a:chOff x="3176176" y="323160"/>
              <a:chExt cx="2371519" cy="5744131"/>
            </a:xfrm>
          </p:grpSpPr>
          <p:grpSp>
            <p:nvGrpSpPr>
              <p:cNvPr id="13" name="Group 12">
                <a:extLst>
                  <a:ext uri="{FF2B5EF4-FFF2-40B4-BE49-F238E27FC236}">
                    <a16:creationId xmlns:a16="http://schemas.microsoft.com/office/drawing/2014/main" id="{D87CD611-E518-754C-88B2-B93FE849A026}"/>
                  </a:ext>
                </a:extLst>
              </p:cNvPr>
              <p:cNvGrpSpPr/>
              <p:nvPr/>
            </p:nvGrpSpPr>
            <p:grpSpPr>
              <a:xfrm>
                <a:off x="3176176" y="323160"/>
                <a:ext cx="2371519" cy="2371519"/>
                <a:chOff x="3176176" y="323160"/>
                <a:chExt cx="2371519" cy="2371519"/>
              </a:xfrm>
            </p:grpSpPr>
            <p:sp>
              <p:nvSpPr>
                <p:cNvPr id="17" name="Oval 16">
                  <a:extLst>
                    <a:ext uri="{FF2B5EF4-FFF2-40B4-BE49-F238E27FC236}">
                      <a16:creationId xmlns:a16="http://schemas.microsoft.com/office/drawing/2014/main" id="{C15BAA23-6633-EE4C-8377-6AD8D1694216}"/>
                    </a:ext>
                  </a:extLst>
                </p:cNvPr>
                <p:cNvSpPr>
                  <a:spLocks noChangeAspect="1"/>
                </p:cNvSpPr>
                <p:nvPr/>
              </p:nvSpPr>
              <p:spPr>
                <a:xfrm>
                  <a:off x="3176176" y="323160"/>
                  <a:ext cx="2371519" cy="2371519"/>
                </a:xfrm>
                <a:prstGeom prst="ellipse">
                  <a:avLst/>
                </a:prstGeom>
                <a:gradFill>
                  <a:gsLst>
                    <a:gs pos="44000">
                      <a:srgbClr val="001C5D"/>
                    </a:gs>
                    <a:gs pos="100000">
                      <a:schemeClr val="accent1">
                        <a:tint val="50000"/>
                        <a:shade val="100000"/>
                        <a:satMod val="350000"/>
                      </a:schemeClr>
                    </a:gs>
                  </a:gsLst>
                  <a:lin ang="16200000" scaled="0"/>
                </a:gradFill>
                <a:ln w="38100">
                  <a:solidFill>
                    <a:srgbClr val="A2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78C5F714-F910-2448-AAA9-C14FC1584E93}"/>
                    </a:ext>
                  </a:extLst>
                </p:cNvPr>
                <p:cNvSpPr txBox="1"/>
                <p:nvPr/>
              </p:nvSpPr>
              <p:spPr>
                <a:xfrm>
                  <a:off x="3250054" y="1185754"/>
                  <a:ext cx="2223762" cy="944058"/>
                </a:xfrm>
                <a:prstGeom prst="rect">
                  <a:avLst/>
                </a:prstGeom>
                <a:noFill/>
              </p:spPr>
              <p:txBody>
                <a:bodyPr wrap="square" rtlCol="0">
                  <a:spAutoFit/>
                </a:bodyPr>
                <a:lstStyle/>
                <a:p>
                  <a:pPr algn="ctr"/>
                  <a:r>
                    <a:rPr lang="en-US" b="1" u="sng" dirty="0">
                      <a:solidFill>
                        <a:schemeClr val="bg1"/>
                      </a:solidFill>
                      <a:latin typeface="Helvetica" pitchFamily="2" charset="0"/>
                    </a:rPr>
                    <a:t>Generating</a:t>
                  </a:r>
                </a:p>
                <a:p>
                  <a:pPr algn="ctr"/>
                  <a:r>
                    <a:rPr lang="en-US" b="1" u="sng" dirty="0">
                      <a:solidFill>
                        <a:schemeClr val="bg1"/>
                      </a:solidFill>
                      <a:latin typeface="Helvetica" pitchFamily="2" charset="0"/>
                    </a:rPr>
                    <a:t>Ideas</a:t>
                  </a:r>
                </a:p>
              </p:txBody>
            </p:sp>
          </p:grpSp>
          <p:grpSp>
            <p:nvGrpSpPr>
              <p:cNvPr id="14" name="Group 13">
                <a:extLst>
                  <a:ext uri="{FF2B5EF4-FFF2-40B4-BE49-F238E27FC236}">
                    <a16:creationId xmlns:a16="http://schemas.microsoft.com/office/drawing/2014/main" id="{8008FB04-C03A-3F41-B2EB-50900B672845}"/>
                  </a:ext>
                </a:extLst>
              </p:cNvPr>
              <p:cNvGrpSpPr/>
              <p:nvPr/>
            </p:nvGrpSpPr>
            <p:grpSpPr>
              <a:xfrm>
                <a:off x="3176176" y="3695772"/>
                <a:ext cx="2371519" cy="2371519"/>
                <a:chOff x="3176176" y="3695772"/>
                <a:chExt cx="2371519" cy="2371519"/>
              </a:xfrm>
            </p:grpSpPr>
            <p:sp>
              <p:nvSpPr>
                <p:cNvPr id="15" name="Oval 14">
                  <a:extLst>
                    <a:ext uri="{FF2B5EF4-FFF2-40B4-BE49-F238E27FC236}">
                      <a16:creationId xmlns:a16="http://schemas.microsoft.com/office/drawing/2014/main" id="{DE47342F-891F-B743-801B-4CE58D018AA7}"/>
                    </a:ext>
                  </a:extLst>
                </p:cNvPr>
                <p:cNvSpPr>
                  <a:spLocks noChangeAspect="1"/>
                </p:cNvSpPr>
                <p:nvPr/>
              </p:nvSpPr>
              <p:spPr>
                <a:xfrm>
                  <a:off x="3176176" y="3695772"/>
                  <a:ext cx="2371519" cy="2371519"/>
                </a:xfrm>
                <a:prstGeom prst="ellipse">
                  <a:avLst/>
                </a:prstGeom>
                <a:gradFill>
                  <a:gsLst>
                    <a:gs pos="44000">
                      <a:srgbClr val="001C5D"/>
                    </a:gs>
                    <a:gs pos="100000">
                      <a:schemeClr val="accent1">
                        <a:tint val="50000"/>
                        <a:shade val="100000"/>
                        <a:satMod val="350000"/>
                      </a:schemeClr>
                    </a:gs>
                  </a:gsLst>
                  <a:lin ang="16200000" scaled="0"/>
                </a:gradFill>
                <a:ln w="38100">
                  <a:solidFill>
                    <a:srgbClr val="A2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1D65C7B0-CF94-D34B-B6AF-7CD5F0B3796A}"/>
                    </a:ext>
                  </a:extLst>
                </p:cNvPr>
                <p:cNvSpPr txBox="1"/>
                <p:nvPr/>
              </p:nvSpPr>
              <p:spPr>
                <a:xfrm>
                  <a:off x="3250054" y="4558366"/>
                  <a:ext cx="2223762" cy="944058"/>
                </a:xfrm>
                <a:prstGeom prst="rect">
                  <a:avLst/>
                </a:prstGeom>
                <a:noFill/>
              </p:spPr>
              <p:txBody>
                <a:bodyPr wrap="square" rtlCol="0">
                  <a:spAutoFit/>
                </a:bodyPr>
                <a:lstStyle/>
                <a:p>
                  <a:pPr algn="ctr"/>
                  <a:r>
                    <a:rPr lang="en-US" b="1" u="sng" dirty="0">
                      <a:solidFill>
                        <a:schemeClr val="bg1"/>
                      </a:solidFill>
                      <a:latin typeface="Helvetica" pitchFamily="2" charset="0"/>
                    </a:rPr>
                    <a:t>Testing</a:t>
                  </a:r>
                </a:p>
                <a:p>
                  <a:pPr algn="ctr"/>
                  <a:r>
                    <a:rPr lang="en-US" b="1" u="sng" dirty="0">
                      <a:solidFill>
                        <a:schemeClr val="bg1"/>
                      </a:solidFill>
                      <a:latin typeface="Helvetica" pitchFamily="2" charset="0"/>
                    </a:rPr>
                    <a:t>Ideas</a:t>
                  </a:r>
                </a:p>
              </p:txBody>
            </p:sp>
          </p:grpSp>
        </p:grpSp>
        <p:grpSp>
          <p:nvGrpSpPr>
            <p:cNvPr id="10" name="Group 9">
              <a:extLst>
                <a:ext uri="{FF2B5EF4-FFF2-40B4-BE49-F238E27FC236}">
                  <a16:creationId xmlns:a16="http://schemas.microsoft.com/office/drawing/2014/main" id="{C52BC308-F9A7-174E-BD94-CD10F3521206}"/>
                </a:ext>
              </a:extLst>
            </p:cNvPr>
            <p:cNvGrpSpPr/>
            <p:nvPr/>
          </p:nvGrpSpPr>
          <p:grpSpPr>
            <a:xfrm>
              <a:off x="2444436" y="3024240"/>
              <a:ext cx="3494638" cy="1866495"/>
              <a:chOff x="1186249" y="1735291"/>
              <a:chExt cx="6351373" cy="2726281"/>
            </a:xfrm>
          </p:grpSpPr>
          <p:sp>
            <p:nvSpPr>
              <p:cNvPr id="11" name="Curved Right Arrow 10">
                <a:extLst>
                  <a:ext uri="{FF2B5EF4-FFF2-40B4-BE49-F238E27FC236}">
                    <a16:creationId xmlns:a16="http://schemas.microsoft.com/office/drawing/2014/main" id="{E7EAD756-FC32-F44D-BD17-D2515146C507}"/>
                  </a:ext>
                </a:extLst>
              </p:cNvPr>
              <p:cNvSpPr/>
              <p:nvPr/>
            </p:nvSpPr>
            <p:spPr>
              <a:xfrm>
                <a:off x="1186249" y="1735291"/>
                <a:ext cx="1408670" cy="272628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a:extLst>
                  <a:ext uri="{FF2B5EF4-FFF2-40B4-BE49-F238E27FC236}">
                    <a16:creationId xmlns:a16="http://schemas.microsoft.com/office/drawing/2014/main" id="{05902AD2-5A37-BF40-BCD8-6304C6127A4B}"/>
                  </a:ext>
                </a:extLst>
              </p:cNvPr>
              <p:cNvSpPr/>
              <p:nvPr/>
            </p:nvSpPr>
            <p:spPr>
              <a:xfrm flipH="1" flipV="1">
                <a:off x="6128952" y="1735291"/>
                <a:ext cx="1408670" cy="2726281"/>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661716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E2BA-D6C8-A740-AA3D-180D732E9A41}"/>
              </a:ext>
            </a:extLst>
          </p:cNvPr>
          <p:cNvSpPr>
            <a:spLocks noGrp="1"/>
          </p:cNvSpPr>
          <p:nvPr>
            <p:ph type="title"/>
          </p:nvPr>
        </p:nvSpPr>
        <p:spPr/>
        <p:txBody>
          <a:bodyPr>
            <a:normAutofit/>
          </a:bodyPr>
          <a:lstStyle/>
          <a:p>
            <a:r>
              <a:rPr lang="en-US" dirty="0"/>
              <a:t>Two Sides of Same Coin</a:t>
            </a:r>
            <a:br>
              <a:rPr lang="en-US" dirty="0"/>
            </a:br>
            <a:r>
              <a:rPr lang="en-US" sz="2700" dirty="0"/>
              <a:t>-either side you win-</a:t>
            </a:r>
          </a:p>
        </p:txBody>
      </p:sp>
      <p:sp>
        <p:nvSpPr>
          <p:cNvPr id="6" name="TextBox 5">
            <a:extLst>
              <a:ext uri="{FF2B5EF4-FFF2-40B4-BE49-F238E27FC236}">
                <a16:creationId xmlns:a16="http://schemas.microsoft.com/office/drawing/2014/main" id="{EF83D489-BDE5-7049-B49F-8EF0FE156662}"/>
              </a:ext>
            </a:extLst>
          </p:cNvPr>
          <p:cNvSpPr txBox="1"/>
          <p:nvPr/>
        </p:nvSpPr>
        <p:spPr>
          <a:xfrm>
            <a:off x="421481" y="5843588"/>
            <a:ext cx="8301038" cy="830997"/>
          </a:xfrm>
          <a:prstGeom prst="rect">
            <a:avLst/>
          </a:prstGeom>
          <a:noFill/>
        </p:spPr>
        <p:txBody>
          <a:bodyPr wrap="square" rtlCol="0">
            <a:spAutoFit/>
          </a:bodyPr>
          <a:lstStyle/>
          <a:p>
            <a:pPr algn="ctr"/>
            <a:r>
              <a:rPr lang="en-US" sz="2400" b="1" dirty="0">
                <a:solidFill>
                  <a:srgbClr val="002060"/>
                </a:solidFill>
              </a:rPr>
              <a:t>Mandate that research be ethically sound and of rigorous methodological quality.</a:t>
            </a:r>
          </a:p>
        </p:txBody>
      </p:sp>
      <p:grpSp>
        <p:nvGrpSpPr>
          <p:cNvPr id="12" name="Group 11">
            <a:extLst>
              <a:ext uri="{FF2B5EF4-FFF2-40B4-BE49-F238E27FC236}">
                <a16:creationId xmlns:a16="http://schemas.microsoft.com/office/drawing/2014/main" id="{6C0102D2-409E-8447-BAFC-AB444E562BC3}"/>
              </a:ext>
            </a:extLst>
          </p:cNvPr>
          <p:cNvGrpSpPr/>
          <p:nvPr/>
        </p:nvGrpSpPr>
        <p:grpSpPr>
          <a:xfrm>
            <a:off x="1270254" y="2191797"/>
            <a:ext cx="6603492" cy="2907792"/>
            <a:chOff x="950096" y="2191797"/>
            <a:chExt cx="6603492" cy="2907792"/>
          </a:xfrm>
        </p:grpSpPr>
        <p:sp>
          <p:nvSpPr>
            <p:cNvPr id="8" name="Oval 7">
              <a:extLst>
                <a:ext uri="{FF2B5EF4-FFF2-40B4-BE49-F238E27FC236}">
                  <a16:creationId xmlns:a16="http://schemas.microsoft.com/office/drawing/2014/main" id="{A9E72975-AE22-7B4B-B07D-A8D73B251503}"/>
                </a:ext>
              </a:extLst>
            </p:cNvPr>
            <p:cNvSpPr>
              <a:spLocks noChangeAspect="1"/>
            </p:cNvSpPr>
            <p:nvPr/>
          </p:nvSpPr>
          <p:spPr>
            <a:xfrm>
              <a:off x="950096" y="2191797"/>
              <a:ext cx="2907792" cy="2907792"/>
            </a:xfrm>
            <a:prstGeom prst="ellipse">
              <a:avLst/>
            </a:prstGeom>
            <a:gradFill>
              <a:gsLst>
                <a:gs pos="44000">
                  <a:srgbClr val="001C5D"/>
                </a:gs>
                <a:gs pos="100000">
                  <a:schemeClr val="accent1">
                    <a:tint val="50000"/>
                    <a:shade val="100000"/>
                    <a:satMod val="350000"/>
                  </a:schemeClr>
                </a:gs>
              </a:gsLst>
              <a:lin ang="16200000" scaled="0"/>
            </a:gradFill>
            <a:ln w="38100">
              <a:solidFill>
                <a:srgbClr val="A2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D7F56EA-0442-6145-BE62-478251FACDCC}"/>
                </a:ext>
              </a:extLst>
            </p:cNvPr>
            <p:cNvSpPr txBox="1"/>
            <p:nvPr/>
          </p:nvSpPr>
          <p:spPr>
            <a:xfrm>
              <a:off x="1023824" y="2860863"/>
              <a:ext cx="2760337" cy="1569660"/>
            </a:xfrm>
            <a:prstGeom prst="rect">
              <a:avLst/>
            </a:prstGeom>
            <a:noFill/>
          </p:spPr>
          <p:txBody>
            <a:bodyPr wrap="square" rtlCol="0">
              <a:spAutoFit/>
            </a:bodyPr>
            <a:lstStyle/>
            <a:p>
              <a:pPr algn="ctr"/>
              <a:r>
                <a:rPr lang="en-US" sz="2400" b="1" i="1" dirty="0">
                  <a:solidFill>
                    <a:schemeClr val="bg1"/>
                  </a:solidFill>
                </a:rPr>
                <a:t>Responsible Conduct of Research</a:t>
              </a:r>
            </a:p>
            <a:p>
              <a:pPr algn="ctr"/>
              <a:r>
                <a:rPr lang="en-US" sz="2400" b="1" i="1" dirty="0">
                  <a:solidFill>
                    <a:schemeClr val="bg1"/>
                  </a:solidFill>
                </a:rPr>
                <a:t>(RCR)</a:t>
              </a:r>
            </a:p>
          </p:txBody>
        </p:sp>
        <p:sp>
          <p:nvSpPr>
            <p:cNvPr id="10" name="Oval 9">
              <a:extLst>
                <a:ext uri="{FF2B5EF4-FFF2-40B4-BE49-F238E27FC236}">
                  <a16:creationId xmlns:a16="http://schemas.microsoft.com/office/drawing/2014/main" id="{78D66B43-167F-2048-9775-61AB00EE7401}"/>
                </a:ext>
              </a:extLst>
            </p:cNvPr>
            <p:cNvSpPr>
              <a:spLocks noChangeAspect="1"/>
            </p:cNvSpPr>
            <p:nvPr/>
          </p:nvSpPr>
          <p:spPr>
            <a:xfrm>
              <a:off x="4645796" y="2191797"/>
              <a:ext cx="2907792" cy="2907792"/>
            </a:xfrm>
            <a:prstGeom prst="ellipse">
              <a:avLst/>
            </a:prstGeom>
            <a:gradFill>
              <a:gsLst>
                <a:gs pos="44000">
                  <a:srgbClr val="B44A5B"/>
                </a:gs>
                <a:gs pos="100000">
                  <a:srgbClr val="FEFEFF"/>
                </a:gs>
              </a:gsLst>
              <a:lin ang="16200000" scaled="0"/>
            </a:gradFill>
            <a:ln w="38100">
              <a:solidFill>
                <a:srgbClr val="001D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930564E-9417-8D40-838C-A2495BE569ED}"/>
                </a:ext>
              </a:extLst>
            </p:cNvPr>
            <p:cNvSpPr txBox="1"/>
            <p:nvPr/>
          </p:nvSpPr>
          <p:spPr>
            <a:xfrm>
              <a:off x="4719524" y="2860863"/>
              <a:ext cx="2760337" cy="1569660"/>
            </a:xfrm>
            <a:prstGeom prst="rect">
              <a:avLst/>
            </a:prstGeom>
            <a:noFill/>
          </p:spPr>
          <p:txBody>
            <a:bodyPr wrap="square" rtlCol="0">
              <a:spAutoFit/>
            </a:bodyPr>
            <a:lstStyle/>
            <a:p>
              <a:pPr algn="ctr"/>
              <a:r>
                <a:rPr lang="en-US" sz="2400" b="1" dirty="0">
                  <a:solidFill>
                    <a:schemeClr val="bg1"/>
                  </a:solidFill>
                </a:rPr>
                <a:t>Scientific Rigor and Reproducibility</a:t>
              </a:r>
            </a:p>
            <a:p>
              <a:pPr algn="ctr"/>
              <a:r>
                <a:rPr lang="en-US" sz="2400" b="1" dirty="0">
                  <a:solidFill>
                    <a:schemeClr val="bg1"/>
                  </a:solidFill>
                </a:rPr>
                <a:t>(SRR)</a:t>
              </a:r>
            </a:p>
          </p:txBody>
        </p:sp>
      </p:grpSp>
    </p:spTree>
    <p:extLst>
      <p:ext uri="{BB962C8B-B14F-4D97-AF65-F5344CB8AC3E}">
        <p14:creationId xmlns:p14="http://schemas.microsoft.com/office/powerpoint/2010/main" val="3219499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716F-21A3-EB46-BD37-A32DB148BE94}"/>
              </a:ext>
            </a:extLst>
          </p:cNvPr>
          <p:cNvSpPr>
            <a:spLocks noGrp="1"/>
          </p:cNvSpPr>
          <p:nvPr>
            <p:ph type="title"/>
          </p:nvPr>
        </p:nvSpPr>
        <p:spPr/>
        <p:txBody>
          <a:bodyPr/>
          <a:lstStyle/>
          <a:p>
            <a:r>
              <a:rPr lang="en-US" b="1" i="1" dirty="0">
                <a:solidFill>
                  <a:srgbClr val="001D5F"/>
                </a:solidFill>
              </a:rPr>
              <a:t>Resource</a:t>
            </a:r>
          </a:p>
        </p:txBody>
      </p:sp>
      <p:sp>
        <p:nvSpPr>
          <p:cNvPr id="4" name="Content Placeholder 2">
            <a:extLst>
              <a:ext uri="{FF2B5EF4-FFF2-40B4-BE49-F238E27FC236}">
                <a16:creationId xmlns:a16="http://schemas.microsoft.com/office/drawing/2014/main" id="{37B97171-749B-144D-B23E-97B26F756DB8}"/>
              </a:ext>
            </a:extLst>
          </p:cNvPr>
          <p:cNvSpPr>
            <a:spLocks noGrp="1"/>
          </p:cNvSpPr>
          <p:nvPr>
            <p:ph idx="1"/>
          </p:nvPr>
        </p:nvSpPr>
        <p:spPr>
          <a:xfrm>
            <a:off x="457200" y="1600206"/>
            <a:ext cx="8229600" cy="4525963"/>
          </a:xfrm>
        </p:spPr>
        <p:txBody>
          <a:bodyPr/>
          <a:lstStyle/>
          <a:p>
            <a:endParaRPr lang="en-US" dirty="0"/>
          </a:p>
          <a:p>
            <a:endParaRPr lang="en-US" b="1" dirty="0">
              <a:latin typeface="Helvetica" pitchFamily="2" charset="0"/>
            </a:endParaRPr>
          </a:p>
          <a:p>
            <a:endParaRPr lang="en-US" b="1" dirty="0">
              <a:solidFill>
                <a:srgbClr val="001C5D"/>
              </a:solidFill>
              <a:latin typeface="Helvetica" pitchFamily="2" charset="0"/>
            </a:endParaRPr>
          </a:p>
          <a:p>
            <a:r>
              <a:rPr lang="en-US" b="1" dirty="0">
                <a:solidFill>
                  <a:srgbClr val="001C5D"/>
                </a:solidFill>
                <a:latin typeface="Helvetica" pitchFamily="2" charset="0"/>
              </a:rPr>
              <a:t>Free online course available self-paced, anytime</a:t>
            </a:r>
          </a:p>
          <a:p>
            <a:r>
              <a:rPr lang="en-US" b="1" dirty="0">
                <a:solidFill>
                  <a:srgbClr val="001C5D"/>
                </a:solidFill>
                <a:latin typeface="Helvetica" pitchFamily="2" charset="0"/>
              </a:rPr>
              <a:t>Tailored for students BEFORE stepping into the lab </a:t>
            </a:r>
            <a:r>
              <a:rPr lang="en-US" dirty="0">
                <a:latin typeface="Helvetica" pitchFamily="2" charset="0"/>
              </a:rPr>
              <a:t/>
            </a:r>
            <a:br>
              <a:rPr lang="en-US" dirty="0">
                <a:latin typeface="Helvetica" pitchFamily="2" charset="0"/>
              </a:rPr>
            </a:br>
            <a:r>
              <a:rPr lang="en-US" dirty="0">
                <a:latin typeface="Helvetica" pitchFamily="2" charset="0"/>
              </a:rPr>
              <a:t/>
            </a:r>
            <a:br>
              <a:rPr lang="en-US" dirty="0">
                <a:latin typeface="Helvetica" pitchFamily="2" charset="0"/>
              </a:rPr>
            </a:br>
            <a:endParaRPr lang="en-US" dirty="0"/>
          </a:p>
        </p:txBody>
      </p:sp>
      <p:pic>
        <p:nvPicPr>
          <p:cNvPr id="5" name="Picture 4">
            <a:extLst>
              <a:ext uri="{FF2B5EF4-FFF2-40B4-BE49-F238E27FC236}">
                <a16:creationId xmlns:a16="http://schemas.microsoft.com/office/drawing/2014/main" id="{7794106D-6872-8B40-9B5B-82945F917A58}"/>
              </a:ext>
            </a:extLst>
          </p:cNvPr>
          <p:cNvPicPr>
            <a:picLocks noChangeAspect="1"/>
          </p:cNvPicPr>
          <p:nvPr/>
        </p:nvPicPr>
        <p:blipFill>
          <a:blip r:embed="rId3"/>
          <a:stretch>
            <a:fillRect/>
          </a:stretch>
        </p:blipFill>
        <p:spPr>
          <a:xfrm>
            <a:off x="640757" y="1847725"/>
            <a:ext cx="7862486" cy="882953"/>
          </a:xfrm>
          <a:prstGeom prst="rect">
            <a:avLst/>
          </a:prstGeom>
        </p:spPr>
      </p:pic>
      <p:pic>
        <p:nvPicPr>
          <p:cNvPr id="6" name="Picture 5">
            <a:extLst>
              <a:ext uri="{FF2B5EF4-FFF2-40B4-BE49-F238E27FC236}">
                <a16:creationId xmlns:a16="http://schemas.microsoft.com/office/drawing/2014/main" id="{1D55E0C4-8C68-F24C-B253-1D93D9E06350}"/>
              </a:ext>
            </a:extLst>
          </p:cNvPr>
          <p:cNvPicPr>
            <a:picLocks noChangeAspect="1"/>
          </p:cNvPicPr>
          <p:nvPr/>
        </p:nvPicPr>
        <p:blipFill>
          <a:blip r:embed="rId4"/>
          <a:stretch>
            <a:fillRect/>
          </a:stretch>
        </p:blipFill>
        <p:spPr>
          <a:xfrm>
            <a:off x="398928" y="3868738"/>
            <a:ext cx="3825765" cy="914400"/>
          </a:xfrm>
          <a:prstGeom prst="rect">
            <a:avLst/>
          </a:prstGeom>
        </p:spPr>
      </p:pic>
      <p:pic>
        <p:nvPicPr>
          <p:cNvPr id="7" name="Picture 6">
            <a:extLst>
              <a:ext uri="{FF2B5EF4-FFF2-40B4-BE49-F238E27FC236}">
                <a16:creationId xmlns:a16="http://schemas.microsoft.com/office/drawing/2014/main" id="{6B88C943-A696-6B47-B004-AD4112E254ED}"/>
              </a:ext>
            </a:extLst>
          </p:cNvPr>
          <p:cNvPicPr>
            <a:picLocks noChangeAspect="1"/>
          </p:cNvPicPr>
          <p:nvPr/>
        </p:nvPicPr>
        <p:blipFill>
          <a:blip r:embed="rId5"/>
          <a:stretch>
            <a:fillRect/>
          </a:stretch>
        </p:blipFill>
        <p:spPr>
          <a:xfrm>
            <a:off x="5312254" y="4487863"/>
            <a:ext cx="3479800" cy="2057400"/>
          </a:xfrm>
          <a:prstGeom prst="rect">
            <a:avLst/>
          </a:prstGeom>
        </p:spPr>
      </p:pic>
      <p:sp>
        <p:nvSpPr>
          <p:cNvPr id="9" name="TextBox 8">
            <a:extLst>
              <a:ext uri="{FF2B5EF4-FFF2-40B4-BE49-F238E27FC236}">
                <a16:creationId xmlns:a16="http://schemas.microsoft.com/office/drawing/2014/main" id="{D79D6B91-F665-7843-B629-598DA7851C33}"/>
              </a:ext>
            </a:extLst>
          </p:cNvPr>
          <p:cNvSpPr txBox="1"/>
          <p:nvPr/>
        </p:nvSpPr>
        <p:spPr>
          <a:xfrm>
            <a:off x="95877" y="6325864"/>
            <a:ext cx="4672594" cy="369332"/>
          </a:xfrm>
          <a:prstGeom prst="rect">
            <a:avLst/>
          </a:prstGeom>
          <a:noFill/>
        </p:spPr>
        <p:txBody>
          <a:bodyPr wrap="square" rtlCol="0">
            <a:spAutoFit/>
          </a:bodyPr>
          <a:lstStyle/>
          <a:p>
            <a:r>
              <a:rPr lang="en-US" b="1" dirty="0">
                <a:latin typeface="Helvetica" pitchFamily="2" charset="0"/>
              </a:rPr>
              <a:t>https://</a:t>
            </a:r>
            <a:r>
              <a:rPr lang="en-US" b="1" dirty="0" err="1">
                <a:latin typeface="Helvetica" pitchFamily="2" charset="0"/>
              </a:rPr>
              <a:t>courses.ibiology.org</a:t>
            </a:r>
            <a:r>
              <a:rPr lang="en-US" b="1" dirty="0">
                <a:latin typeface="Helvetica" pitchFamily="2" charset="0"/>
              </a:rPr>
              <a:t>/courses</a:t>
            </a:r>
            <a:endParaRPr lang="en-US" dirty="0"/>
          </a:p>
        </p:txBody>
      </p:sp>
    </p:spTree>
    <p:extLst>
      <p:ext uri="{BB962C8B-B14F-4D97-AF65-F5344CB8AC3E}">
        <p14:creationId xmlns:p14="http://schemas.microsoft.com/office/powerpoint/2010/main" val="2263191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B0473-1DFF-DB44-8D65-1D5A9A6B9B2A}"/>
              </a:ext>
            </a:extLst>
          </p:cNvPr>
          <p:cNvSpPr/>
          <p:nvPr/>
        </p:nvSpPr>
        <p:spPr>
          <a:xfrm>
            <a:off x="228601" y="169523"/>
            <a:ext cx="8724900" cy="1525933"/>
          </a:xfrm>
          <a:prstGeom prst="rect">
            <a:avLst/>
          </a:prstGeom>
          <a:solidFill>
            <a:srgbClr val="DF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05E902-75DA-7947-B684-710801C91046}"/>
              </a:ext>
            </a:extLst>
          </p:cNvPr>
          <p:cNvPicPr>
            <a:picLocks noChangeAspect="1"/>
          </p:cNvPicPr>
          <p:nvPr/>
        </p:nvPicPr>
        <p:blipFill>
          <a:blip r:embed="rId3">
            <a:extLst>
              <a:ext uri="{BEBA8EAE-BF5A-486C-A8C5-ECC9F3942E4B}">
                <a14:imgProps xmlns:a14="http://schemas.microsoft.com/office/drawing/2010/main">
                  <a14:imgLayer>
                    <a14:imgEffect>
                      <a14:brightnessContrast bright="13000"/>
                    </a14:imgEffect>
                  </a14:imgLayer>
                </a14:imgProps>
              </a:ext>
            </a:extLst>
          </a:blip>
          <a:stretch>
            <a:fillRect/>
          </a:stretch>
        </p:blipFill>
        <p:spPr>
          <a:xfrm>
            <a:off x="4760437" y="206518"/>
            <a:ext cx="4145489" cy="5956163"/>
          </a:xfrm>
          <a:prstGeom prst="rect">
            <a:avLst/>
          </a:prstGeom>
        </p:spPr>
      </p:pic>
      <p:sp>
        <p:nvSpPr>
          <p:cNvPr id="5" name="TextBox 4">
            <a:extLst>
              <a:ext uri="{FF2B5EF4-FFF2-40B4-BE49-F238E27FC236}">
                <a16:creationId xmlns:a16="http://schemas.microsoft.com/office/drawing/2014/main" id="{0FEEF4CC-B726-D346-A887-4993469EBE5D}"/>
              </a:ext>
            </a:extLst>
          </p:cNvPr>
          <p:cNvSpPr txBox="1"/>
          <p:nvPr/>
        </p:nvSpPr>
        <p:spPr>
          <a:xfrm>
            <a:off x="4760437" y="6225918"/>
            <a:ext cx="1784463" cy="276999"/>
          </a:xfrm>
          <a:prstGeom prst="rect">
            <a:avLst/>
          </a:prstGeom>
          <a:noFill/>
        </p:spPr>
        <p:txBody>
          <a:bodyPr wrap="none" rtlCol="0">
            <a:spAutoFit/>
          </a:bodyPr>
          <a:lstStyle/>
          <a:p>
            <a:r>
              <a:rPr lang="en-US" sz="1200" b="1" dirty="0">
                <a:latin typeface="Helvetica" pitchFamily="2" charset="0"/>
              </a:rPr>
              <a:t>Far Side, Gary Larson</a:t>
            </a:r>
          </a:p>
        </p:txBody>
      </p:sp>
      <p:sp>
        <p:nvSpPr>
          <p:cNvPr id="6" name="TextBox 5">
            <a:extLst>
              <a:ext uri="{FF2B5EF4-FFF2-40B4-BE49-F238E27FC236}">
                <a16:creationId xmlns:a16="http://schemas.microsoft.com/office/drawing/2014/main" id="{1120BC29-54FE-284E-B4D5-C490BFE74387}"/>
              </a:ext>
            </a:extLst>
          </p:cNvPr>
          <p:cNvSpPr txBox="1"/>
          <p:nvPr/>
        </p:nvSpPr>
        <p:spPr>
          <a:xfrm>
            <a:off x="228601" y="1207526"/>
            <a:ext cx="4369906" cy="3785652"/>
          </a:xfrm>
          <a:prstGeom prst="rect">
            <a:avLst/>
          </a:prstGeom>
          <a:noFill/>
        </p:spPr>
        <p:txBody>
          <a:bodyPr wrap="square" rtlCol="0">
            <a:spAutoFit/>
          </a:bodyPr>
          <a:lstStyle/>
          <a:p>
            <a:pPr lvl="0" algn="ctr"/>
            <a:r>
              <a:rPr lang="en-US" sz="2400" b="1" i="1" dirty="0">
                <a:solidFill>
                  <a:srgbClr val="001D5F"/>
                </a:solidFill>
                <a:ea typeface="Helvetica" charset="0"/>
                <a:cs typeface="Helvetica" charset="0"/>
              </a:rPr>
              <a:t>Be aware:  Opportunities for deception are plentiful.</a:t>
            </a:r>
          </a:p>
          <a:p>
            <a:pPr algn="ctr"/>
            <a:endParaRPr lang="en-US" sz="2400" b="1" i="1" dirty="0">
              <a:solidFill>
                <a:srgbClr val="001D5F"/>
              </a:solidFill>
              <a:ea typeface="Helvetica" charset="0"/>
              <a:cs typeface="Helvetica" charset="0"/>
            </a:endParaRPr>
          </a:p>
          <a:p>
            <a:pPr algn="ctr"/>
            <a:r>
              <a:rPr lang="en-US" sz="2400" b="1" i="1" dirty="0">
                <a:solidFill>
                  <a:srgbClr val="001D5F"/>
                </a:solidFill>
                <a:ea typeface="Helvetica" charset="0"/>
                <a:cs typeface="Helvetica" charset="0"/>
              </a:rPr>
              <a:t>Your expectations can influence what you see.</a:t>
            </a:r>
          </a:p>
          <a:p>
            <a:pPr algn="ctr"/>
            <a:endParaRPr lang="en-US" sz="2400" b="1" i="1" dirty="0">
              <a:solidFill>
                <a:srgbClr val="001D5F"/>
              </a:solidFill>
              <a:ea typeface="Helvetica" charset="0"/>
              <a:cs typeface="Helvetica" charset="0"/>
            </a:endParaRPr>
          </a:p>
          <a:p>
            <a:pPr algn="ctr"/>
            <a:r>
              <a:rPr lang="en-US" sz="2400" b="1" i="1" dirty="0">
                <a:solidFill>
                  <a:srgbClr val="001D5F"/>
                </a:solidFill>
                <a:ea typeface="Helvetica" charset="0"/>
                <a:cs typeface="Helvetica" charset="0"/>
              </a:rPr>
              <a:t>It is easy to be fooled!</a:t>
            </a:r>
          </a:p>
          <a:p>
            <a:pPr algn="ctr"/>
            <a:endParaRPr lang="en-US" sz="2400" b="1" i="1" dirty="0">
              <a:solidFill>
                <a:srgbClr val="A20000"/>
              </a:solidFill>
              <a:ea typeface="Helvetica" charset="0"/>
              <a:cs typeface="Helvetica" charset="0"/>
            </a:endParaRPr>
          </a:p>
          <a:p>
            <a:pPr lvl="0" algn="ctr"/>
            <a:r>
              <a:rPr lang="en-US" sz="2400" b="1" i="1" dirty="0">
                <a:solidFill>
                  <a:srgbClr val="A60000"/>
                </a:solidFill>
                <a:cs typeface="Helvetica"/>
              </a:rPr>
              <a:t>Good experimentalists are aware of these traps.</a:t>
            </a:r>
            <a:endParaRPr lang="en-US" sz="2400" b="1" i="1" dirty="0">
              <a:solidFill>
                <a:srgbClr val="A60000"/>
              </a:solidFill>
              <a:ea typeface="Helvetica" charset="0"/>
              <a:cs typeface="Helvetica" charset="0"/>
            </a:endParaRPr>
          </a:p>
        </p:txBody>
      </p:sp>
      <p:pic>
        <p:nvPicPr>
          <p:cNvPr id="8" name="Picture 7">
            <a:extLst>
              <a:ext uri="{FF2B5EF4-FFF2-40B4-BE49-F238E27FC236}">
                <a16:creationId xmlns:a16="http://schemas.microsoft.com/office/drawing/2014/main" id="{06690794-22C6-A841-BE2B-87CC57DCD390}"/>
              </a:ext>
            </a:extLst>
          </p:cNvPr>
          <p:cNvPicPr>
            <a:picLocks noChangeAspect="1"/>
          </p:cNvPicPr>
          <p:nvPr/>
        </p:nvPicPr>
        <p:blipFill>
          <a:blip r:embed="rId4"/>
          <a:stretch>
            <a:fillRect/>
          </a:stretch>
        </p:blipFill>
        <p:spPr>
          <a:xfrm>
            <a:off x="187033" y="6228371"/>
            <a:ext cx="1692166" cy="457200"/>
          </a:xfrm>
          <a:prstGeom prst="rect">
            <a:avLst/>
          </a:prstGeom>
        </p:spPr>
      </p:pic>
    </p:spTree>
    <p:extLst>
      <p:ext uri="{BB962C8B-B14F-4D97-AF65-F5344CB8AC3E}">
        <p14:creationId xmlns:p14="http://schemas.microsoft.com/office/powerpoint/2010/main" val="1674768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48D1-AA22-0D4A-A485-A1146158248F}"/>
              </a:ext>
            </a:extLst>
          </p:cNvPr>
          <p:cNvSpPr>
            <a:spLocks noGrp="1"/>
          </p:cNvSpPr>
          <p:nvPr>
            <p:ph type="title"/>
          </p:nvPr>
        </p:nvSpPr>
        <p:spPr/>
        <p:txBody>
          <a:bodyPr/>
          <a:lstStyle/>
          <a:p>
            <a:r>
              <a:rPr lang="en-US" b="1" i="1" dirty="0">
                <a:solidFill>
                  <a:srgbClr val="001D5F"/>
                </a:solidFill>
              </a:rPr>
              <a:t>Small Groups</a:t>
            </a:r>
          </a:p>
        </p:txBody>
      </p:sp>
      <p:pic>
        <p:nvPicPr>
          <p:cNvPr id="4" name="Picture 2" descr="36 - Fearing">
            <a:extLst>
              <a:ext uri="{FF2B5EF4-FFF2-40B4-BE49-F238E27FC236}">
                <a16:creationId xmlns:a16="http://schemas.microsoft.com/office/drawing/2014/main" id="{A3E87E8F-7667-3241-A1BE-4101BDA04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6" y="1985853"/>
            <a:ext cx="4872567"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01ADA4-7126-6541-8DB4-6CF0CCFA0356}"/>
              </a:ext>
            </a:extLst>
          </p:cNvPr>
          <p:cNvSpPr txBox="1"/>
          <p:nvPr/>
        </p:nvSpPr>
        <p:spPr>
          <a:xfrm>
            <a:off x="6004511" y="6084926"/>
            <a:ext cx="2967479" cy="646331"/>
          </a:xfrm>
          <a:prstGeom prst="rect">
            <a:avLst/>
          </a:prstGeom>
          <a:noFill/>
        </p:spPr>
        <p:txBody>
          <a:bodyPr wrap="none" rtlCol="0">
            <a:spAutoFit/>
          </a:bodyPr>
          <a:lstStyle/>
          <a:p>
            <a:r>
              <a:rPr lang="en-US" b="1" i="1" dirty="0">
                <a:solidFill>
                  <a:srgbClr val="001C5D"/>
                </a:solidFill>
                <a:latin typeface="Helvetica" pitchFamily="2" charset="0"/>
              </a:rPr>
              <a:t>Lego Grad Student</a:t>
            </a:r>
          </a:p>
          <a:p>
            <a:r>
              <a:rPr lang="en-US" b="1" i="1" dirty="0">
                <a:solidFill>
                  <a:srgbClr val="001C5D"/>
                </a:solidFill>
                <a:latin typeface="Helvetica" pitchFamily="2" charset="0"/>
              </a:rPr>
              <a:t>https://</a:t>
            </a:r>
            <a:r>
              <a:rPr lang="en-US" b="1" i="1" dirty="0" err="1">
                <a:solidFill>
                  <a:srgbClr val="001C5D"/>
                </a:solidFill>
                <a:latin typeface="Helvetica" pitchFamily="2" charset="0"/>
              </a:rPr>
              <a:t>brickademics.com</a:t>
            </a:r>
            <a:endParaRPr lang="en-US" b="1" i="1" dirty="0">
              <a:solidFill>
                <a:srgbClr val="001C5D"/>
              </a:solidFill>
              <a:latin typeface="Helvetica" pitchFamily="2" charset="0"/>
            </a:endParaRPr>
          </a:p>
        </p:txBody>
      </p:sp>
      <p:sp>
        <p:nvSpPr>
          <p:cNvPr id="6" name="TextBox 5">
            <a:extLst>
              <a:ext uri="{FF2B5EF4-FFF2-40B4-BE49-F238E27FC236}">
                <a16:creationId xmlns:a16="http://schemas.microsoft.com/office/drawing/2014/main" id="{B47F65B6-3BC0-F94C-9EA0-55A0AFCB3A12}"/>
              </a:ext>
            </a:extLst>
          </p:cNvPr>
          <p:cNvSpPr txBox="1"/>
          <p:nvPr/>
        </p:nvSpPr>
        <p:spPr>
          <a:xfrm>
            <a:off x="5807675" y="2937490"/>
            <a:ext cx="2730844" cy="1754326"/>
          </a:xfrm>
          <a:prstGeom prst="rect">
            <a:avLst/>
          </a:prstGeom>
          <a:noFill/>
        </p:spPr>
        <p:txBody>
          <a:bodyPr wrap="square" rtlCol="0">
            <a:spAutoFit/>
          </a:bodyPr>
          <a:lstStyle/>
          <a:p>
            <a:r>
              <a:rPr lang="en-US" b="1" i="1" dirty="0">
                <a:solidFill>
                  <a:srgbClr val="001C5D"/>
                </a:solidFill>
                <a:latin typeface="Helvetica" pitchFamily="2" charset="0"/>
              </a:rPr>
              <a:t>Fearing that he/she will be cold-called, the grad student glares at the professor in an audacious game of reverse psychology.</a:t>
            </a:r>
          </a:p>
        </p:txBody>
      </p:sp>
      <p:pic>
        <p:nvPicPr>
          <p:cNvPr id="7" name="Picture 6">
            <a:extLst>
              <a:ext uri="{FF2B5EF4-FFF2-40B4-BE49-F238E27FC236}">
                <a16:creationId xmlns:a16="http://schemas.microsoft.com/office/drawing/2014/main" id="{DE11DF1F-B69C-5149-8922-1C9F1D17B6BD}"/>
              </a:ext>
            </a:extLst>
          </p:cNvPr>
          <p:cNvPicPr>
            <a:picLocks noChangeAspect="1"/>
          </p:cNvPicPr>
          <p:nvPr/>
        </p:nvPicPr>
        <p:blipFill>
          <a:blip r:embed="rId4"/>
          <a:stretch>
            <a:fillRect/>
          </a:stretch>
        </p:blipFill>
        <p:spPr>
          <a:xfrm>
            <a:off x="187033" y="6228371"/>
            <a:ext cx="1692166" cy="457200"/>
          </a:xfrm>
          <a:prstGeom prst="rect">
            <a:avLst/>
          </a:prstGeom>
        </p:spPr>
      </p:pic>
    </p:spTree>
    <p:extLst>
      <p:ext uri="{BB962C8B-B14F-4D97-AF65-F5344CB8AC3E}">
        <p14:creationId xmlns:p14="http://schemas.microsoft.com/office/powerpoint/2010/main" val="419840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6A07-C7AC-D44A-A4F9-76DC0AC05310}"/>
              </a:ext>
            </a:extLst>
          </p:cNvPr>
          <p:cNvSpPr>
            <a:spLocks noGrp="1"/>
          </p:cNvSpPr>
          <p:nvPr>
            <p:ph type="title"/>
          </p:nvPr>
        </p:nvSpPr>
        <p:spPr/>
        <p:txBody>
          <a:bodyPr/>
          <a:lstStyle/>
          <a:p>
            <a:r>
              <a:rPr lang="en-US" dirty="0">
                <a:solidFill>
                  <a:srgbClr val="001D5F"/>
                </a:solidFill>
              </a:rPr>
              <a:t>Goals for today</a:t>
            </a:r>
          </a:p>
        </p:txBody>
      </p:sp>
      <p:grpSp>
        <p:nvGrpSpPr>
          <p:cNvPr id="8" name="Group 7">
            <a:extLst>
              <a:ext uri="{FF2B5EF4-FFF2-40B4-BE49-F238E27FC236}">
                <a16:creationId xmlns:a16="http://schemas.microsoft.com/office/drawing/2014/main" id="{F45067D7-5981-E647-A584-8D67115C9EBA}"/>
              </a:ext>
            </a:extLst>
          </p:cNvPr>
          <p:cNvGrpSpPr/>
          <p:nvPr/>
        </p:nvGrpSpPr>
        <p:grpSpPr>
          <a:xfrm>
            <a:off x="511752" y="2012383"/>
            <a:ext cx="8153401" cy="2620642"/>
            <a:chOff x="511752" y="2012383"/>
            <a:chExt cx="8153401" cy="2620642"/>
          </a:xfrm>
        </p:grpSpPr>
        <p:grpSp>
          <p:nvGrpSpPr>
            <p:cNvPr id="7" name="Group 6">
              <a:extLst>
                <a:ext uri="{FF2B5EF4-FFF2-40B4-BE49-F238E27FC236}">
                  <a16:creationId xmlns:a16="http://schemas.microsoft.com/office/drawing/2014/main" id="{0CCFBA67-2300-F045-B3E1-975DF40BA356}"/>
                </a:ext>
              </a:extLst>
            </p:cNvPr>
            <p:cNvGrpSpPr/>
            <p:nvPr/>
          </p:nvGrpSpPr>
          <p:grpSpPr>
            <a:xfrm>
              <a:off x="511752" y="2012383"/>
              <a:ext cx="8153401" cy="1923513"/>
              <a:chOff x="511752" y="2012383"/>
              <a:chExt cx="8153401" cy="1923513"/>
            </a:xfrm>
          </p:grpSpPr>
          <p:sp>
            <p:nvSpPr>
              <p:cNvPr id="4" name="Rounded Rectangle 3">
                <a:extLst>
                  <a:ext uri="{FF2B5EF4-FFF2-40B4-BE49-F238E27FC236}">
                    <a16:creationId xmlns:a16="http://schemas.microsoft.com/office/drawing/2014/main" id="{C6CC86F2-9041-0A40-B92C-AC701E9439D0}"/>
                  </a:ext>
                </a:extLst>
              </p:cNvPr>
              <p:cNvSpPr/>
              <p:nvPr/>
            </p:nvSpPr>
            <p:spPr>
              <a:xfrm>
                <a:off x="511752" y="2012383"/>
                <a:ext cx="8153401" cy="1923513"/>
              </a:xfrm>
              <a:prstGeom prst="roundRect">
                <a:avLst/>
              </a:prstGeom>
              <a:gradFill>
                <a:gsLst>
                  <a:gs pos="15000">
                    <a:srgbClr val="011A5E"/>
                  </a:gs>
                  <a:gs pos="100000">
                    <a:schemeClr val="accent1">
                      <a:tint val="50000"/>
                      <a:shade val="100000"/>
                      <a:satMod val="350000"/>
                    </a:schemeClr>
                  </a:gs>
                </a:gsLst>
                <a:lin ang="5400000" scaled="0"/>
              </a:gradFill>
              <a:ln w="38100">
                <a:solidFill>
                  <a:srgbClr val="B44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D11EC55-72DD-404E-8C4A-4C43D17AFB64}"/>
                  </a:ext>
                </a:extLst>
              </p:cNvPr>
              <p:cNvSpPr txBox="1"/>
              <p:nvPr/>
            </p:nvSpPr>
            <p:spPr>
              <a:xfrm>
                <a:off x="745415" y="2558641"/>
                <a:ext cx="6086174" cy="830997"/>
              </a:xfrm>
              <a:prstGeom prst="rect">
                <a:avLst/>
              </a:prstGeom>
              <a:noFill/>
            </p:spPr>
            <p:txBody>
              <a:bodyPr wrap="square" rtlCol="0">
                <a:spAutoFit/>
              </a:bodyPr>
              <a:lstStyle/>
              <a:p>
                <a:r>
                  <a:rPr lang="en-US" sz="2400" dirty="0">
                    <a:solidFill>
                      <a:schemeClr val="bg1"/>
                    </a:solidFill>
                    <a:latin typeface="Century Gothic" panose="020B0502020202020204" pitchFamily="34" charset="0"/>
                    <a:cs typeface="Helvetica"/>
                  </a:rPr>
                  <a:t>Develop an </a:t>
                </a:r>
                <a:r>
                  <a:rPr lang="en-US" sz="2400" b="1" dirty="0">
                    <a:solidFill>
                      <a:schemeClr val="bg1"/>
                    </a:solidFill>
                    <a:latin typeface="Century Gothic" panose="020B0502020202020204" pitchFamily="34" charset="0"/>
                    <a:cs typeface="Helvetica"/>
                  </a:rPr>
                  <a:t>awareness</a:t>
                </a:r>
                <a:r>
                  <a:rPr lang="en-US" sz="2400" dirty="0">
                    <a:solidFill>
                      <a:schemeClr val="bg1"/>
                    </a:solidFill>
                    <a:latin typeface="Century Gothic" panose="020B0502020202020204" pitchFamily="34" charset="0"/>
                    <a:cs typeface="Helvetica"/>
                  </a:rPr>
                  <a:t> of best scientific practices.</a:t>
                </a:r>
              </a:p>
            </p:txBody>
          </p:sp>
          <p:sp>
            <p:nvSpPr>
              <p:cNvPr id="18" name="Arc 17">
                <a:extLst>
                  <a:ext uri="{FF2B5EF4-FFF2-40B4-BE49-F238E27FC236}">
                    <a16:creationId xmlns:a16="http://schemas.microsoft.com/office/drawing/2014/main" id="{634398B8-164B-8D4A-9D46-1B4D3FFD5349}"/>
                  </a:ext>
                </a:extLst>
              </p:cNvPr>
              <p:cNvSpPr/>
              <p:nvPr/>
            </p:nvSpPr>
            <p:spPr>
              <a:xfrm rot="2227613">
                <a:off x="7732401" y="2561946"/>
                <a:ext cx="408750" cy="418769"/>
              </a:xfrm>
              <a:prstGeom prst="arc">
                <a:avLst>
                  <a:gd name="adj1" fmla="val 21230414"/>
                  <a:gd name="adj2" fmla="val 0"/>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8">
                <a:extLst>
                  <a:ext uri="{FF2B5EF4-FFF2-40B4-BE49-F238E27FC236}">
                    <a16:creationId xmlns:a16="http://schemas.microsoft.com/office/drawing/2014/main" id="{53C49051-0594-8A40-A271-C5DEF0E402D5}"/>
                  </a:ext>
                </a:extLst>
              </p:cNvPr>
              <p:cNvGrpSpPr/>
              <p:nvPr/>
            </p:nvGrpSpPr>
            <p:grpSpPr>
              <a:xfrm>
                <a:off x="6951274" y="2068743"/>
                <a:ext cx="1322430" cy="1216636"/>
                <a:chOff x="9911814" y="610682"/>
                <a:chExt cx="2186610" cy="2011680"/>
              </a:xfrm>
            </p:grpSpPr>
            <p:sp>
              <p:nvSpPr>
                <p:cNvPr id="12" name="Oval 11">
                  <a:extLst>
                    <a:ext uri="{FF2B5EF4-FFF2-40B4-BE49-F238E27FC236}">
                      <a16:creationId xmlns:a16="http://schemas.microsoft.com/office/drawing/2014/main" id="{E4D2E376-18D0-9145-9D3C-70BC7EF92D8C}"/>
                    </a:ext>
                  </a:extLst>
                </p:cNvPr>
                <p:cNvSpPr/>
                <p:nvPr/>
              </p:nvSpPr>
              <p:spPr>
                <a:xfrm>
                  <a:off x="10661505" y="1241618"/>
                  <a:ext cx="751796" cy="749808"/>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E7BFCF25-4549-2048-BC0A-BAA41DE3E0CE}"/>
                    </a:ext>
                  </a:extLst>
                </p:cNvPr>
                <p:cNvGrpSpPr/>
                <p:nvPr/>
              </p:nvGrpSpPr>
              <p:grpSpPr>
                <a:xfrm>
                  <a:off x="10134862" y="610682"/>
                  <a:ext cx="1963562" cy="2011680"/>
                  <a:chOff x="10216617" y="567454"/>
                  <a:chExt cx="1963562" cy="2011680"/>
                </a:xfrm>
              </p:grpSpPr>
              <p:sp>
                <p:nvSpPr>
                  <p:cNvPr id="16" name="Arc 15">
                    <a:extLst>
                      <a:ext uri="{FF2B5EF4-FFF2-40B4-BE49-F238E27FC236}">
                        <a16:creationId xmlns:a16="http://schemas.microsoft.com/office/drawing/2014/main" id="{B9499F12-4A9C-DA42-8FDE-24E554C72DAE}"/>
                      </a:ext>
                    </a:extLst>
                  </p:cNvPr>
                  <p:cNvSpPr/>
                  <p:nvPr/>
                </p:nvSpPr>
                <p:spPr>
                  <a:xfrm rot="2523076">
                    <a:off x="11067664" y="1227082"/>
                    <a:ext cx="675860" cy="692425"/>
                  </a:xfrm>
                  <a:prstGeom prst="arc">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8F704150-F38C-6446-A060-E7A8BD5DB80C}"/>
                      </a:ext>
                    </a:extLst>
                  </p:cNvPr>
                  <p:cNvSpPr>
                    <a:spLocks noChangeAspect="1"/>
                  </p:cNvSpPr>
                  <p:nvPr/>
                </p:nvSpPr>
                <p:spPr>
                  <a:xfrm rot="2523076">
                    <a:off x="10624637" y="887494"/>
                    <a:ext cx="1338791" cy="1371600"/>
                  </a:xfrm>
                  <a:prstGeom prst="arc">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90A91068-DC4B-7849-8BDD-B4B861397904}"/>
                      </a:ext>
                    </a:extLst>
                  </p:cNvPr>
                  <p:cNvSpPr>
                    <a:spLocks noChangeAspect="1"/>
                  </p:cNvSpPr>
                  <p:nvPr/>
                </p:nvSpPr>
                <p:spPr>
                  <a:xfrm rot="2523076">
                    <a:off x="10216617" y="567454"/>
                    <a:ext cx="1963562" cy="2011680"/>
                  </a:xfrm>
                  <a:prstGeom prst="arc">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559D39B-A948-5A4D-8EEB-6A54BE9BC57B}"/>
                    </a:ext>
                  </a:extLst>
                </p:cNvPr>
                <p:cNvGrpSpPr/>
                <p:nvPr/>
              </p:nvGrpSpPr>
              <p:grpSpPr>
                <a:xfrm flipH="1">
                  <a:off x="9911814" y="610682"/>
                  <a:ext cx="1963562" cy="2011680"/>
                  <a:chOff x="10216617" y="567454"/>
                  <a:chExt cx="1963562" cy="2011680"/>
                </a:xfrm>
              </p:grpSpPr>
              <p:sp>
                <p:nvSpPr>
                  <p:cNvPr id="26" name="Arc 25">
                    <a:extLst>
                      <a:ext uri="{FF2B5EF4-FFF2-40B4-BE49-F238E27FC236}">
                        <a16:creationId xmlns:a16="http://schemas.microsoft.com/office/drawing/2014/main" id="{60D7D9CC-E601-6D43-A6AB-A36F763EC067}"/>
                      </a:ext>
                    </a:extLst>
                  </p:cNvPr>
                  <p:cNvSpPr/>
                  <p:nvPr/>
                </p:nvSpPr>
                <p:spPr>
                  <a:xfrm rot="2523076">
                    <a:off x="11067664" y="1227082"/>
                    <a:ext cx="675860" cy="692425"/>
                  </a:xfrm>
                  <a:prstGeom prst="arc">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70E781BE-2B38-EC46-BCD8-F9D243DC19C1}"/>
                      </a:ext>
                    </a:extLst>
                  </p:cNvPr>
                  <p:cNvSpPr>
                    <a:spLocks noChangeAspect="1"/>
                  </p:cNvSpPr>
                  <p:nvPr/>
                </p:nvSpPr>
                <p:spPr>
                  <a:xfrm rot="2523076">
                    <a:off x="10624637" y="887494"/>
                    <a:ext cx="1338791" cy="1371600"/>
                  </a:xfrm>
                  <a:prstGeom prst="arc">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337A62EF-A376-4B46-BCA9-652B75A23A2B}"/>
                      </a:ext>
                    </a:extLst>
                  </p:cNvPr>
                  <p:cNvSpPr>
                    <a:spLocks noChangeAspect="1"/>
                  </p:cNvSpPr>
                  <p:nvPr/>
                </p:nvSpPr>
                <p:spPr>
                  <a:xfrm rot="2523076">
                    <a:off x="10216617" y="567454"/>
                    <a:ext cx="1963562" cy="2011680"/>
                  </a:xfrm>
                  <a:prstGeom prst="arc">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32" name="Block Arc 31">
              <a:extLst>
                <a:ext uri="{FF2B5EF4-FFF2-40B4-BE49-F238E27FC236}">
                  <a16:creationId xmlns:a16="http://schemas.microsoft.com/office/drawing/2014/main" id="{ACA4E9A6-6413-E746-AA4E-5800AC262E89}"/>
                </a:ext>
              </a:extLst>
            </p:cNvPr>
            <p:cNvSpPr/>
            <p:nvPr/>
          </p:nvSpPr>
          <p:spPr>
            <a:xfrm>
              <a:off x="7423645" y="2987105"/>
              <a:ext cx="457200" cy="1645920"/>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 name="Group 2">
            <a:extLst>
              <a:ext uri="{FF2B5EF4-FFF2-40B4-BE49-F238E27FC236}">
                <a16:creationId xmlns:a16="http://schemas.microsoft.com/office/drawing/2014/main" id="{52E86980-8BC0-3344-9E3D-C05C3C0FC30E}"/>
              </a:ext>
            </a:extLst>
          </p:cNvPr>
          <p:cNvGrpSpPr/>
          <p:nvPr/>
        </p:nvGrpSpPr>
        <p:grpSpPr>
          <a:xfrm>
            <a:off x="511752" y="4356200"/>
            <a:ext cx="8153401" cy="1920240"/>
            <a:chOff x="511752" y="4356200"/>
            <a:chExt cx="8153401" cy="1920240"/>
          </a:xfrm>
        </p:grpSpPr>
        <p:sp>
          <p:nvSpPr>
            <p:cNvPr id="9" name="Rounded Rectangle 8">
              <a:extLst>
                <a:ext uri="{FF2B5EF4-FFF2-40B4-BE49-F238E27FC236}">
                  <a16:creationId xmlns:a16="http://schemas.microsoft.com/office/drawing/2014/main" id="{F2D81701-E8D3-844D-B448-6D9792837170}"/>
                </a:ext>
              </a:extLst>
            </p:cNvPr>
            <p:cNvSpPr/>
            <p:nvPr/>
          </p:nvSpPr>
          <p:spPr>
            <a:xfrm>
              <a:off x="511752" y="4356200"/>
              <a:ext cx="8153401" cy="1920240"/>
            </a:xfrm>
            <a:prstGeom prst="roundRect">
              <a:avLst/>
            </a:prstGeom>
            <a:gradFill>
              <a:gsLst>
                <a:gs pos="15000">
                  <a:srgbClr val="011A5E"/>
                </a:gs>
                <a:gs pos="100000">
                  <a:schemeClr val="accent1">
                    <a:tint val="50000"/>
                    <a:shade val="100000"/>
                    <a:satMod val="350000"/>
                  </a:schemeClr>
                </a:gs>
              </a:gsLst>
              <a:lin ang="5400000" scaled="0"/>
            </a:gradFill>
            <a:ln w="38100">
              <a:solidFill>
                <a:srgbClr val="B44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5C72C2-2A09-8242-BBD1-662E7B2B56C5}"/>
                </a:ext>
              </a:extLst>
            </p:cNvPr>
            <p:cNvSpPr txBox="1"/>
            <p:nvPr/>
          </p:nvSpPr>
          <p:spPr>
            <a:xfrm>
              <a:off x="657816" y="4900822"/>
              <a:ext cx="6089904" cy="830997"/>
            </a:xfrm>
            <a:prstGeom prst="rect">
              <a:avLst/>
            </a:prstGeom>
            <a:noFill/>
          </p:spPr>
          <p:txBody>
            <a:bodyPr wrap="square" rtlCol="0">
              <a:spAutoFit/>
            </a:bodyPr>
            <a:lstStyle/>
            <a:p>
              <a:r>
                <a:rPr lang="en-US" sz="2400" dirty="0">
                  <a:solidFill>
                    <a:schemeClr val="bg1"/>
                  </a:solidFill>
                  <a:latin typeface="Century Gothic" panose="020B0502020202020204" pitchFamily="34" charset="0"/>
                  <a:cs typeface="Helvetica"/>
                </a:rPr>
                <a:t>Introduce how you will develop </a:t>
              </a:r>
              <a:r>
                <a:rPr lang="en-US" sz="2400" b="1" dirty="0">
                  <a:solidFill>
                    <a:schemeClr val="bg1"/>
                  </a:solidFill>
                  <a:latin typeface="Century Gothic" panose="020B0502020202020204" pitchFamily="34" charset="0"/>
                  <a:cs typeface="Helvetica"/>
                </a:rPr>
                <a:t>experimental design skills </a:t>
              </a:r>
              <a:r>
                <a:rPr lang="en-US" sz="2400" dirty="0">
                  <a:solidFill>
                    <a:schemeClr val="bg1"/>
                  </a:solidFill>
                  <a:latin typeface="Century Gothic" panose="020B0502020202020204" pitchFamily="34" charset="0"/>
                  <a:cs typeface="Helvetica"/>
                </a:rPr>
                <a:t>with BGS</a:t>
              </a:r>
            </a:p>
          </p:txBody>
        </p:sp>
        <p:pic>
          <p:nvPicPr>
            <p:cNvPr id="34" name="Picture 33">
              <a:extLst>
                <a:ext uri="{FF2B5EF4-FFF2-40B4-BE49-F238E27FC236}">
                  <a16:creationId xmlns:a16="http://schemas.microsoft.com/office/drawing/2014/main" id="{E327C91E-B56C-1941-9858-12AD9760325E}"/>
                </a:ext>
              </a:extLst>
            </p:cNvPr>
            <p:cNvPicPr>
              <a:picLocks noChangeAspect="1"/>
            </p:cNvPicPr>
            <p:nvPr/>
          </p:nvPicPr>
          <p:blipFill>
            <a:blip r:embed="rId3"/>
            <a:stretch>
              <a:fillRect/>
            </a:stretch>
          </p:blipFill>
          <p:spPr>
            <a:xfrm>
              <a:off x="7089480" y="4747958"/>
              <a:ext cx="1156493" cy="1136724"/>
            </a:xfrm>
            <a:prstGeom prst="rect">
              <a:avLst/>
            </a:prstGeom>
          </p:spPr>
        </p:pic>
      </p:grpSp>
    </p:spTree>
    <p:extLst>
      <p:ext uri="{BB962C8B-B14F-4D97-AF65-F5344CB8AC3E}">
        <p14:creationId xmlns:p14="http://schemas.microsoft.com/office/powerpoint/2010/main" val="329638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EF3DD0-23EB-8B4E-BC37-294DB75C8C9D}"/>
              </a:ext>
            </a:extLst>
          </p:cNvPr>
          <p:cNvSpPr/>
          <p:nvPr/>
        </p:nvSpPr>
        <p:spPr>
          <a:xfrm>
            <a:off x="1218871" y="4584597"/>
            <a:ext cx="6272784" cy="148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F31946-C399-7F41-A508-CD6BC31EA41B}"/>
              </a:ext>
            </a:extLst>
          </p:cNvPr>
          <p:cNvSpPr>
            <a:spLocks noGrp="1"/>
          </p:cNvSpPr>
          <p:nvPr>
            <p:ph type="title"/>
          </p:nvPr>
        </p:nvSpPr>
        <p:spPr/>
        <p:txBody>
          <a:bodyPr/>
          <a:lstStyle/>
          <a:p>
            <a:pPr algn="l"/>
            <a:r>
              <a:rPr lang="en-US" b="1" i="1" dirty="0">
                <a:solidFill>
                  <a:srgbClr val="001D5F"/>
                </a:solidFill>
              </a:rPr>
              <a:t>A Good experimentalist…</a:t>
            </a:r>
          </a:p>
        </p:txBody>
      </p:sp>
      <p:sp>
        <p:nvSpPr>
          <p:cNvPr id="4" name="Content Placeholder 3">
            <a:extLst>
              <a:ext uri="{FF2B5EF4-FFF2-40B4-BE49-F238E27FC236}">
                <a16:creationId xmlns:a16="http://schemas.microsoft.com/office/drawing/2014/main" id="{31509A5E-8B1A-FE48-81CC-58E966959600}"/>
              </a:ext>
            </a:extLst>
          </p:cNvPr>
          <p:cNvSpPr>
            <a:spLocks noGrp="1"/>
          </p:cNvSpPr>
          <p:nvPr>
            <p:ph idx="1"/>
          </p:nvPr>
        </p:nvSpPr>
        <p:spPr>
          <a:xfrm>
            <a:off x="457200" y="1849821"/>
            <a:ext cx="8229600" cy="4525963"/>
          </a:xfrm>
        </p:spPr>
        <p:txBody>
          <a:bodyPr/>
          <a:lstStyle/>
          <a:p>
            <a:pPr marL="0" indent="0">
              <a:buNone/>
            </a:pPr>
            <a:r>
              <a:rPr lang="en-US" b="1" i="1" dirty="0">
                <a:solidFill>
                  <a:srgbClr val="001C5D"/>
                </a:solidFill>
                <a:cs typeface="Helvetica"/>
              </a:rPr>
              <a:t>Designs </a:t>
            </a:r>
            <a:r>
              <a:rPr lang="en-US" b="1" i="1" dirty="0">
                <a:solidFill>
                  <a:srgbClr val="A60000"/>
                </a:solidFill>
                <a:cs typeface="Helvetica"/>
              </a:rPr>
              <a:t>non-biased</a:t>
            </a:r>
            <a:r>
              <a:rPr lang="en-US" b="1" i="1" dirty="0">
                <a:cs typeface="Helvetica"/>
              </a:rPr>
              <a:t>, </a:t>
            </a:r>
            <a:r>
              <a:rPr lang="en-US" b="1" i="1" dirty="0">
                <a:solidFill>
                  <a:srgbClr val="A60000"/>
                </a:solidFill>
                <a:cs typeface="Helvetica"/>
              </a:rPr>
              <a:t>effective</a:t>
            </a:r>
            <a:r>
              <a:rPr lang="en-US" b="1" i="1" dirty="0">
                <a:cs typeface="Helvetica"/>
              </a:rPr>
              <a:t> </a:t>
            </a:r>
            <a:r>
              <a:rPr lang="en-US" b="1" i="1" dirty="0">
                <a:solidFill>
                  <a:srgbClr val="001C5D"/>
                </a:solidFill>
                <a:cs typeface="Helvetica"/>
              </a:rPr>
              <a:t>experiments using a </a:t>
            </a:r>
            <a:r>
              <a:rPr lang="en-US" b="1" i="1" dirty="0">
                <a:solidFill>
                  <a:srgbClr val="A60000"/>
                </a:solidFill>
                <a:cs typeface="Helvetica"/>
              </a:rPr>
              <a:t>well-conceived plan </a:t>
            </a:r>
          </a:p>
          <a:p>
            <a:pPr marL="0" indent="0">
              <a:buNone/>
            </a:pPr>
            <a:endParaRPr lang="en-US" b="1" i="1" dirty="0">
              <a:cs typeface="Helvetica"/>
            </a:endParaRPr>
          </a:p>
          <a:p>
            <a:pPr marL="0" indent="0">
              <a:buNone/>
            </a:pPr>
            <a:r>
              <a:rPr lang="en-US" b="1" i="1" dirty="0">
                <a:solidFill>
                  <a:srgbClr val="001C5D"/>
                </a:solidFill>
                <a:cs typeface="Helvetica"/>
              </a:rPr>
              <a:t>Produces results with</a:t>
            </a:r>
          </a:p>
          <a:p>
            <a:pPr marL="0" indent="0">
              <a:buNone/>
            </a:pPr>
            <a:r>
              <a:rPr lang="en-US" b="1" i="1" dirty="0">
                <a:solidFill>
                  <a:srgbClr val="001C5D"/>
                </a:solidFill>
                <a:cs typeface="Helvetica"/>
              </a:rPr>
              <a:t>	</a:t>
            </a:r>
            <a:r>
              <a:rPr lang="en-US" b="1" i="1" dirty="0">
                <a:solidFill>
                  <a:srgbClr val="A20001"/>
                </a:solidFill>
                <a:cs typeface="Helvetica"/>
              </a:rPr>
              <a:t>-high reproducibility</a:t>
            </a:r>
          </a:p>
          <a:p>
            <a:pPr marL="0" indent="0">
              <a:buNone/>
            </a:pPr>
            <a:r>
              <a:rPr lang="en-US" b="1" i="1" dirty="0">
                <a:solidFill>
                  <a:srgbClr val="A20001"/>
                </a:solidFill>
                <a:cs typeface="Helvetica"/>
              </a:rPr>
              <a:t>	-high predictive value</a:t>
            </a:r>
          </a:p>
        </p:txBody>
      </p:sp>
      <p:sp>
        <p:nvSpPr>
          <p:cNvPr id="5" name="TextBox 4">
            <a:extLst>
              <a:ext uri="{FF2B5EF4-FFF2-40B4-BE49-F238E27FC236}">
                <a16:creationId xmlns:a16="http://schemas.microsoft.com/office/drawing/2014/main" id="{3425F631-7391-C342-BDFE-900D73C364DA}"/>
              </a:ext>
            </a:extLst>
          </p:cNvPr>
          <p:cNvSpPr txBox="1"/>
          <p:nvPr/>
        </p:nvSpPr>
        <p:spPr>
          <a:xfrm>
            <a:off x="1220238" y="4586597"/>
            <a:ext cx="5564344" cy="1477328"/>
          </a:xfrm>
          <a:prstGeom prst="rect">
            <a:avLst/>
          </a:prstGeom>
          <a:noFill/>
        </p:spPr>
        <p:txBody>
          <a:bodyPr wrap="none" rtlCol="0">
            <a:spAutoFit/>
          </a:bodyPr>
          <a:lstStyle/>
          <a:p>
            <a:r>
              <a:rPr lang="en-US" b="1" dirty="0">
                <a:solidFill>
                  <a:srgbClr val="001C5D"/>
                </a:solidFill>
              </a:rPr>
              <a:t>Key concepts:</a:t>
            </a:r>
          </a:p>
          <a:p>
            <a:pPr marL="285750" indent="-285750">
              <a:buFont typeface="Arial" panose="020B0604020202020204" pitchFamily="34" charset="0"/>
              <a:buChar char="•"/>
            </a:pPr>
            <a:r>
              <a:rPr lang="en-US" b="1" dirty="0">
                <a:solidFill>
                  <a:srgbClr val="001C5D"/>
                </a:solidFill>
              </a:rPr>
              <a:t>AWARENESS of different frameworks</a:t>
            </a:r>
          </a:p>
          <a:p>
            <a:pPr marL="742950" lvl="1" indent="-285750">
              <a:buFont typeface="Arial" panose="020B0604020202020204" pitchFamily="34" charset="0"/>
              <a:buChar char="•"/>
            </a:pPr>
            <a:r>
              <a:rPr lang="en-US" b="1" dirty="0">
                <a:solidFill>
                  <a:srgbClr val="001C5D"/>
                </a:solidFill>
              </a:rPr>
              <a:t>hypothesis, model, question</a:t>
            </a:r>
          </a:p>
          <a:p>
            <a:pPr marL="285750" indent="-285750">
              <a:buFont typeface="Arial" panose="020B0604020202020204" pitchFamily="34" charset="0"/>
              <a:buChar char="•"/>
            </a:pPr>
            <a:r>
              <a:rPr lang="en-US" b="1" dirty="0">
                <a:solidFill>
                  <a:srgbClr val="001C5D"/>
                </a:solidFill>
              </a:rPr>
              <a:t>Parameters defined PRIOR to experimentation</a:t>
            </a:r>
          </a:p>
          <a:p>
            <a:pPr marL="285750" indent="-285750">
              <a:buFont typeface="Arial" panose="020B0604020202020204" pitchFamily="34" charset="0"/>
              <a:buChar char="•"/>
            </a:pPr>
            <a:r>
              <a:rPr lang="en-US" b="1" dirty="0">
                <a:solidFill>
                  <a:srgbClr val="001C5D"/>
                </a:solidFill>
              </a:rPr>
              <a:t>AVOID biases and inappropriate data filters</a:t>
            </a:r>
          </a:p>
        </p:txBody>
      </p:sp>
      <p:pic>
        <p:nvPicPr>
          <p:cNvPr id="6" name="Picture 5">
            <a:extLst>
              <a:ext uri="{FF2B5EF4-FFF2-40B4-BE49-F238E27FC236}">
                <a16:creationId xmlns:a16="http://schemas.microsoft.com/office/drawing/2014/main" id="{61F04D00-267F-EE40-B7F2-F596F37CC259}"/>
              </a:ext>
            </a:extLst>
          </p:cNvPr>
          <p:cNvPicPr>
            <a:picLocks noChangeAspect="1"/>
          </p:cNvPicPr>
          <p:nvPr/>
        </p:nvPicPr>
        <p:blipFill>
          <a:blip r:embed="rId3"/>
          <a:stretch>
            <a:fillRect/>
          </a:stretch>
        </p:blipFill>
        <p:spPr>
          <a:xfrm>
            <a:off x="187033" y="6228371"/>
            <a:ext cx="1692166" cy="457200"/>
          </a:xfrm>
          <a:prstGeom prst="rect">
            <a:avLst/>
          </a:prstGeom>
        </p:spPr>
      </p:pic>
    </p:spTree>
    <p:extLst>
      <p:ext uri="{BB962C8B-B14F-4D97-AF65-F5344CB8AC3E}">
        <p14:creationId xmlns:p14="http://schemas.microsoft.com/office/powerpoint/2010/main" val="3140809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5979C-1214-CF45-B316-62A27788F151}"/>
              </a:ext>
            </a:extLst>
          </p:cNvPr>
          <p:cNvSpPr>
            <a:spLocks noGrp="1"/>
          </p:cNvSpPr>
          <p:nvPr>
            <p:ph type="title"/>
          </p:nvPr>
        </p:nvSpPr>
        <p:spPr/>
        <p:txBody>
          <a:bodyPr>
            <a:normAutofit fontScale="90000"/>
          </a:bodyPr>
          <a:lstStyle/>
          <a:p>
            <a:r>
              <a:rPr lang="en-US" b="1" i="1" dirty="0">
                <a:solidFill>
                  <a:srgbClr val="001C5D"/>
                </a:solidFill>
              </a:rPr>
              <a:t>Experiments are Well-Conceived Plans</a:t>
            </a:r>
            <a:endParaRPr lang="en-US" b="1" dirty="0"/>
          </a:p>
        </p:txBody>
      </p:sp>
      <p:sp>
        <p:nvSpPr>
          <p:cNvPr id="3" name="Content Placeholder 2">
            <a:extLst>
              <a:ext uri="{FF2B5EF4-FFF2-40B4-BE49-F238E27FC236}">
                <a16:creationId xmlns:a16="http://schemas.microsoft.com/office/drawing/2014/main" id="{BEDEE32D-10BE-9E40-96B0-B92A02D7A22B}"/>
              </a:ext>
            </a:extLst>
          </p:cNvPr>
          <p:cNvSpPr>
            <a:spLocks noGrp="1"/>
          </p:cNvSpPr>
          <p:nvPr>
            <p:ph idx="1"/>
          </p:nvPr>
        </p:nvSpPr>
        <p:spPr>
          <a:xfrm>
            <a:off x="457200" y="1752606"/>
            <a:ext cx="8229600" cy="4373563"/>
          </a:xfrm>
        </p:spPr>
        <p:txBody>
          <a:bodyPr/>
          <a:lstStyle/>
          <a:p>
            <a:r>
              <a:rPr lang="en-US" b="1" i="1" dirty="0">
                <a:solidFill>
                  <a:srgbClr val="001C5D"/>
                </a:solidFill>
                <a:latin typeface="Century Gothic" panose="020B0502020202020204" pitchFamily="34" charset="0"/>
              </a:rPr>
              <a:t>Experiment is: </a:t>
            </a:r>
            <a:r>
              <a:rPr lang="en-US" b="1" i="1" dirty="0">
                <a:solidFill>
                  <a:srgbClr val="A60000"/>
                </a:solidFill>
                <a:latin typeface="Century Gothic" panose="020B0502020202020204" pitchFamily="34" charset="0"/>
              </a:rPr>
              <a:t>the whole </a:t>
            </a:r>
          </a:p>
          <a:p>
            <a:endParaRPr lang="en-US" b="1" i="1" dirty="0">
              <a:solidFill>
                <a:srgbClr val="001C5D"/>
              </a:solidFill>
              <a:latin typeface="Century Gothic" panose="020B0502020202020204" pitchFamily="34" charset="0"/>
            </a:endParaRPr>
          </a:p>
          <a:p>
            <a:r>
              <a:rPr lang="en-US" b="1" i="1" dirty="0">
                <a:solidFill>
                  <a:srgbClr val="001C5D"/>
                </a:solidFill>
                <a:latin typeface="Century Gothic" panose="020B0502020202020204" pitchFamily="34" charset="0"/>
              </a:rPr>
              <a:t>Experimental design</a:t>
            </a:r>
          </a:p>
          <a:p>
            <a:pPr lvl="2"/>
            <a:r>
              <a:rPr lang="en-US" b="1" i="1" dirty="0">
                <a:solidFill>
                  <a:srgbClr val="A20000"/>
                </a:solidFill>
                <a:latin typeface="Century Gothic" panose="020B0502020202020204" pitchFamily="34" charset="0"/>
              </a:rPr>
              <a:t>Clearly-defined hypothesis</a:t>
            </a:r>
          </a:p>
          <a:p>
            <a:pPr marL="685800" lvl="2" indent="0">
              <a:buNone/>
            </a:pPr>
            <a:r>
              <a:rPr lang="en-US" b="1" i="1" dirty="0">
                <a:solidFill>
                  <a:srgbClr val="A20000"/>
                </a:solidFill>
                <a:latin typeface="Century Gothic" panose="020B0502020202020204" pitchFamily="34" charset="0"/>
              </a:rPr>
              <a:t>including statistical procedures</a:t>
            </a:r>
          </a:p>
          <a:p>
            <a:endParaRPr lang="en-US" b="1" i="1" dirty="0">
              <a:solidFill>
                <a:srgbClr val="001C5D"/>
              </a:solidFill>
              <a:latin typeface="Century Gothic" panose="020B0502020202020204" pitchFamily="34" charset="0"/>
            </a:endParaRPr>
          </a:p>
          <a:p>
            <a:r>
              <a:rPr lang="en-US" b="1" i="1" dirty="0">
                <a:solidFill>
                  <a:srgbClr val="001C5D"/>
                </a:solidFill>
                <a:latin typeface="Century Gothic" panose="020B0502020202020204" pitchFamily="34" charset="0"/>
              </a:rPr>
              <a:t>Data collection</a:t>
            </a:r>
          </a:p>
          <a:p>
            <a:r>
              <a:rPr lang="en-US" b="1" i="1" dirty="0">
                <a:solidFill>
                  <a:srgbClr val="001C5D"/>
                </a:solidFill>
                <a:latin typeface="Century Gothic" panose="020B0502020202020204" pitchFamily="34" charset="0"/>
              </a:rPr>
              <a:t>Analysis</a:t>
            </a:r>
          </a:p>
          <a:p>
            <a:r>
              <a:rPr lang="en-US" b="1" i="1" dirty="0">
                <a:solidFill>
                  <a:srgbClr val="001C5D"/>
                </a:solidFill>
                <a:latin typeface="Century Gothic" panose="020B0502020202020204" pitchFamily="34" charset="0"/>
              </a:rPr>
              <a:t>Interpretation</a:t>
            </a:r>
          </a:p>
          <a:p>
            <a:pPr marL="114300" indent="0">
              <a:buNone/>
            </a:pPr>
            <a:endParaRPr lang="en-US" dirty="0"/>
          </a:p>
        </p:txBody>
      </p:sp>
      <p:pic>
        <p:nvPicPr>
          <p:cNvPr id="4" name="Picture 3">
            <a:extLst>
              <a:ext uri="{FF2B5EF4-FFF2-40B4-BE49-F238E27FC236}">
                <a16:creationId xmlns:a16="http://schemas.microsoft.com/office/drawing/2014/main" id="{E73A17AD-AF7F-1C44-ACC8-496561A0D099}"/>
              </a:ext>
            </a:extLst>
          </p:cNvPr>
          <p:cNvPicPr>
            <a:picLocks noChangeAspect="1"/>
          </p:cNvPicPr>
          <p:nvPr/>
        </p:nvPicPr>
        <p:blipFill>
          <a:blip r:embed="rId3"/>
          <a:stretch>
            <a:fillRect/>
          </a:stretch>
        </p:blipFill>
        <p:spPr>
          <a:xfrm>
            <a:off x="187033" y="6228371"/>
            <a:ext cx="1692166" cy="457200"/>
          </a:xfrm>
          <a:prstGeom prst="rect">
            <a:avLst/>
          </a:prstGeom>
        </p:spPr>
      </p:pic>
      <p:grpSp>
        <p:nvGrpSpPr>
          <p:cNvPr id="12" name="Group 11">
            <a:extLst>
              <a:ext uri="{FF2B5EF4-FFF2-40B4-BE49-F238E27FC236}">
                <a16:creationId xmlns:a16="http://schemas.microsoft.com/office/drawing/2014/main" id="{DA4B4C20-38E2-F748-B829-140A93DC8E0F}"/>
              </a:ext>
            </a:extLst>
          </p:cNvPr>
          <p:cNvGrpSpPr>
            <a:grpSpLocks noChangeAspect="1"/>
          </p:cNvGrpSpPr>
          <p:nvPr/>
        </p:nvGrpSpPr>
        <p:grpSpPr>
          <a:xfrm>
            <a:off x="4796415" y="2837471"/>
            <a:ext cx="3539630" cy="3657600"/>
            <a:chOff x="1211894" y="-55518"/>
            <a:chExt cx="6712548" cy="6936266"/>
          </a:xfrm>
        </p:grpSpPr>
        <p:sp>
          <p:nvSpPr>
            <p:cNvPr id="13" name="Oval 12">
              <a:extLst>
                <a:ext uri="{FF2B5EF4-FFF2-40B4-BE49-F238E27FC236}">
                  <a16:creationId xmlns:a16="http://schemas.microsoft.com/office/drawing/2014/main" id="{385A8ACD-A4CB-D64C-AF3A-5ACD6822FC2F}"/>
                </a:ext>
              </a:extLst>
            </p:cNvPr>
            <p:cNvSpPr/>
            <p:nvPr/>
          </p:nvSpPr>
          <p:spPr>
            <a:xfrm>
              <a:off x="1828800" y="685800"/>
              <a:ext cx="5486400" cy="5486400"/>
            </a:xfrm>
            <a:prstGeom prst="ellipse">
              <a:avLst/>
            </a:prstGeom>
            <a:noFill/>
            <a:ln w="76200">
              <a:solidFill>
                <a:srgbClr val="A2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F15E5B10-D1AB-D14C-ACAA-76AB333E48B4}"/>
                </a:ext>
              </a:extLst>
            </p:cNvPr>
            <p:cNvGrpSpPr/>
            <p:nvPr/>
          </p:nvGrpSpPr>
          <p:grpSpPr>
            <a:xfrm>
              <a:off x="3670183" y="-55518"/>
              <a:ext cx="1828800" cy="1828800"/>
              <a:chOff x="3670183" y="-40770"/>
              <a:chExt cx="1828800" cy="1828800"/>
            </a:xfrm>
          </p:grpSpPr>
          <p:sp>
            <p:nvSpPr>
              <p:cNvPr id="48" name="Oval 47">
                <a:extLst>
                  <a:ext uri="{FF2B5EF4-FFF2-40B4-BE49-F238E27FC236}">
                    <a16:creationId xmlns:a16="http://schemas.microsoft.com/office/drawing/2014/main" id="{B0F3FBDE-8355-D54B-A70B-11A724AE94CC}"/>
                  </a:ext>
                </a:extLst>
              </p:cNvPr>
              <p:cNvSpPr>
                <a:spLocks noChangeAspect="1"/>
              </p:cNvSpPr>
              <p:nvPr/>
            </p:nvSpPr>
            <p:spPr>
              <a:xfrm>
                <a:off x="3670183" y="-40770"/>
                <a:ext cx="1828800" cy="1828800"/>
              </a:xfrm>
              <a:prstGeom prst="ellipse">
                <a:avLst/>
              </a:prstGeom>
              <a:gradFill>
                <a:gsLst>
                  <a:gs pos="44000">
                    <a:srgbClr val="001C5D"/>
                  </a:gs>
                  <a:gs pos="100000">
                    <a:schemeClr val="accent1">
                      <a:tint val="50000"/>
                      <a:shade val="100000"/>
                      <a:satMod val="350000"/>
                    </a:schemeClr>
                  </a:gs>
                </a:gsLst>
                <a:lin ang="16200000" scaled="0"/>
              </a:gradFill>
              <a:ln w="38100">
                <a:solidFill>
                  <a:srgbClr val="A2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E597C575-6AE2-9845-94AC-9E90BE20EE73}"/>
                  </a:ext>
                </a:extLst>
              </p:cNvPr>
              <p:cNvSpPr txBox="1"/>
              <p:nvPr/>
            </p:nvSpPr>
            <p:spPr>
              <a:xfrm>
                <a:off x="3760457" y="596388"/>
                <a:ext cx="1648253" cy="554484"/>
              </a:xfrm>
              <a:prstGeom prst="rect">
                <a:avLst/>
              </a:prstGeom>
              <a:noFill/>
            </p:spPr>
            <p:txBody>
              <a:bodyPr wrap="none" rtlCol="0">
                <a:spAutoFit/>
              </a:bodyPr>
              <a:lstStyle/>
              <a:p>
                <a:r>
                  <a:rPr lang="en-US" sz="1300" b="1" i="1" dirty="0">
                    <a:solidFill>
                      <a:schemeClr val="bg1"/>
                    </a:solidFill>
                  </a:rPr>
                  <a:t>Observe</a:t>
                </a:r>
              </a:p>
            </p:txBody>
          </p:sp>
        </p:grpSp>
        <p:grpSp>
          <p:nvGrpSpPr>
            <p:cNvPr id="15" name="Group 14">
              <a:extLst>
                <a:ext uri="{FF2B5EF4-FFF2-40B4-BE49-F238E27FC236}">
                  <a16:creationId xmlns:a16="http://schemas.microsoft.com/office/drawing/2014/main" id="{FB5F0C52-C696-794B-AC24-6BC2C613AE7F}"/>
                </a:ext>
              </a:extLst>
            </p:cNvPr>
            <p:cNvGrpSpPr/>
            <p:nvPr/>
          </p:nvGrpSpPr>
          <p:grpSpPr>
            <a:xfrm>
              <a:off x="3539638" y="5051948"/>
              <a:ext cx="2064723" cy="1828800"/>
              <a:chOff x="3539638" y="4963460"/>
              <a:chExt cx="2064723" cy="1828800"/>
            </a:xfrm>
          </p:grpSpPr>
          <p:sp>
            <p:nvSpPr>
              <p:cNvPr id="46" name="Oval 45">
                <a:extLst>
                  <a:ext uri="{FF2B5EF4-FFF2-40B4-BE49-F238E27FC236}">
                    <a16:creationId xmlns:a16="http://schemas.microsoft.com/office/drawing/2014/main" id="{81506B04-A86E-8E41-BB9C-6DAE49491723}"/>
                  </a:ext>
                </a:extLst>
              </p:cNvPr>
              <p:cNvSpPr>
                <a:spLocks noChangeAspect="1"/>
              </p:cNvSpPr>
              <p:nvPr/>
            </p:nvSpPr>
            <p:spPr>
              <a:xfrm>
                <a:off x="3657600" y="4963460"/>
                <a:ext cx="1828800" cy="1828800"/>
              </a:xfrm>
              <a:prstGeom prst="ellipse">
                <a:avLst/>
              </a:prstGeom>
              <a:gradFill>
                <a:gsLst>
                  <a:gs pos="44000">
                    <a:srgbClr val="001C5D"/>
                  </a:gs>
                  <a:gs pos="100000">
                    <a:schemeClr val="accent1">
                      <a:tint val="50000"/>
                      <a:shade val="100000"/>
                      <a:satMod val="350000"/>
                    </a:schemeClr>
                  </a:gs>
                </a:gsLst>
                <a:lin ang="16200000" scaled="0"/>
              </a:gradFill>
              <a:ln w="38100">
                <a:solidFill>
                  <a:srgbClr val="A2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51681FFF-09F1-E049-90EC-74475DEC1E93}"/>
                  </a:ext>
                </a:extLst>
              </p:cNvPr>
              <p:cNvSpPr txBox="1"/>
              <p:nvPr/>
            </p:nvSpPr>
            <p:spPr>
              <a:xfrm>
                <a:off x="3539638" y="5410927"/>
                <a:ext cx="2064723" cy="933868"/>
              </a:xfrm>
              <a:prstGeom prst="rect">
                <a:avLst/>
              </a:prstGeom>
              <a:noFill/>
            </p:spPr>
            <p:txBody>
              <a:bodyPr wrap="none" rtlCol="0">
                <a:spAutoFit/>
              </a:bodyPr>
              <a:lstStyle/>
              <a:p>
                <a:pPr algn="ctr"/>
                <a:r>
                  <a:rPr lang="en-US" sz="1300" b="1" i="1" dirty="0">
                    <a:solidFill>
                      <a:schemeClr val="bg1"/>
                    </a:solidFill>
                  </a:rPr>
                  <a:t>Perform</a:t>
                </a:r>
              </a:p>
              <a:p>
                <a:pPr algn="ctr"/>
                <a:r>
                  <a:rPr lang="en-US" sz="1300" b="1" i="1" dirty="0">
                    <a:solidFill>
                      <a:schemeClr val="bg1"/>
                    </a:solidFill>
                  </a:rPr>
                  <a:t>Experiment</a:t>
                </a:r>
              </a:p>
            </p:txBody>
          </p:sp>
        </p:grpSp>
        <p:grpSp>
          <p:nvGrpSpPr>
            <p:cNvPr id="16" name="Group 15">
              <a:extLst>
                <a:ext uri="{FF2B5EF4-FFF2-40B4-BE49-F238E27FC236}">
                  <a16:creationId xmlns:a16="http://schemas.microsoft.com/office/drawing/2014/main" id="{6FBBDE44-5DFD-9941-992E-30BD7C63C3DC}"/>
                </a:ext>
              </a:extLst>
            </p:cNvPr>
            <p:cNvGrpSpPr/>
            <p:nvPr/>
          </p:nvGrpSpPr>
          <p:grpSpPr>
            <a:xfrm>
              <a:off x="5859719" y="3572616"/>
              <a:ext cx="2064723" cy="1828800"/>
              <a:chOff x="5665026" y="3592043"/>
              <a:chExt cx="2064723" cy="1828800"/>
            </a:xfrm>
          </p:grpSpPr>
          <p:sp>
            <p:nvSpPr>
              <p:cNvPr id="44" name="Oval 43">
                <a:extLst>
                  <a:ext uri="{FF2B5EF4-FFF2-40B4-BE49-F238E27FC236}">
                    <a16:creationId xmlns:a16="http://schemas.microsoft.com/office/drawing/2014/main" id="{0A819B0B-29DB-8F4A-B66D-03933EF2932B}"/>
                  </a:ext>
                </a:extLst>
              </p:cNvPr>
              <p:cNvSpPr>
                <a:spLocks noChangeAspect="1"/>
              </p:cNvSpPr>
              <p:nvPr/>
            </p:nvSpPr>
            <p:spPr>
              <a:xfrm>
                <a:off x="5782988" y="3592043"/>
                <a:ext cx="1828800" cy="1828800"/>
              </a:xfrm>
              <a:prstGeom prst="ellipse">
                <a:avLst/>
              </a:prstGeom>
              <a:gradFill>
                <a:gsLst>
                  <a:gs pos="44000">
                    <a:srgbClr val="001C5D"/>
                  </a:gs>
                  <a:gs pos="100000">
                    <a:schemeClr val="accent1">
                      <a:tint val="50000"/>
                      <a:shade val="100000"/>
                      <a:satMod val="350000"/>
                    </a:schemeClr>
                  </a:gs>
                </a:gsLst>
                <a:lin ang="16200000" scaled="0"/>
              </a:gradFill>
              <a:ln w="38100">
                <a:solidFill>
                  <a:srgbClr val="A2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5" name="TextBox 44">
                <a:extLst>
                  <a:ext uri="{FF2B5EF4-FFF2-40B4-BE49-F238E27FC236}">
                    <a16:creationId xmlns:a16="http://schemas.microsoft.com/office/drawing/2014/main" id="{59DCE426-4069-F346-B625-67CD9A7CD2B1}"/>
                  </a:ext>
                </a:extLst>
              </p:cNvPr>
              <p:cNvSpPr txBox="1"/>
              <p:nvPr/>
            </p:nvSpPr>
            <p:spPr>
              <a:xfrm>
                <a:off x="5665026" y="4039510"/>
                <a:ext cx="2064723" cy="933868"/>
              </a:xfrm>
              <a:prstGeom prst="rect">
                <a:avLst/>
              </a:prstGeom>
              <a:noFill/>
            </p:spPr>
            <p:txBody>
              <a:bodyPr wrap="none" rtlCol="0">
                <a:spAutoFit/>
              </a:bodyPr>
              <a:lstStyle/>
              <a:p>
                <a:pPr algn="ctr"/>
                <a:r>
                  <a:rPr lang="en-US" sz="1300" b="1" i="1" dirty="0">
                    <a:solidFill>
                      <a:schemeClr val="bg1"/>
                    </a:solidFill>
                  </a:rPr>
                  <a:t>Design</a:t>
                </a:r>
              </a:p>
              <a:p>
                <a:pPr algn="ctr"/>
                <a:r>
                  <a:rPr lang="en-US" sz="1300" b="1" i="1" dirty="0">
                    <a:solidFill>
                      <a:schemeClr val="bg1"/>
                    </a:solidFill>
                  </a:rPr>
                  <a:t>Experiment</a:t>
                </a:r>
              </a:p>
            </p:txBody>
          </p:sp>
        </p:grpSp>
        <p:grpSp>
          <p:nvGrpSpPr>
            <p:cNvPr id="17" name="Group 16">
              <a:extLst>
                <a:ext uri="{FF2B5EF4-FFF2-40B4-BE49-F238E27FC236}">
                  <a16:creationId xmlns:a16="http://schemas.microsoft.com/office/drawing/2014/main" id="{B22688AB-B8F9-624D-A2F3-B93BD45D3BA6}"/>
                </a:ext>
              </a:extLst>
            </p:cNvPr>
            <p:cNvGrpSpPr/>
            <p:nvPr/>
          </p:nvGrpSpPr>
          <p:grpSpPr>
            <a:xfrm>
              <a:off x="1299455" y="3572616"/>
              <a:ext cx="1828800" cy="1828800"/>
              <a:chOff x="1620631" y="3592043"/>
              <a:chExt cx="1828800" cy="1828800"/>
            </a:xfrm>
          </p:grpSpPr>
          <p:sp>
            <p:nvSpPr>
              <p:cNvPr id="42" name="Oval 41">
                <a:extLst>
                  <a:ext uri="{FF2B5EF4-FFF2-40B4-BE49-F238E27FC236}">
                    <a16:creationId xmlns:a16="http://schemas.microsoft.com/office/drawing/2014/main" id="{8091098B-0B89-4545-9BB6-C6541B3062D4}"/>
                  </a:ext>
                </a:extLst>
              </p:cNvPr>
              <p:cNvSpPr>
                <a:spLocks noChangeAspect="1"/>
              </p:cNvSpPr>
              <p:nvPr/>
            </p:nvSpPr>
            <p:spPr>
              <a:xfrm>
                <a:off x="1620631" y="3592043"/>
                <a:ext cx="1828800" cy="1828800"/>
              </a:xfrm>
              <a:prstGeom prst="ellipse">
                <a:avLst/>
              </a:prstGeom>
              <a:gradFill>
                <a:gsLst>
                  <a:gs pos="44000">
                    <a:srgbClr val="001C5D"/>
                  </a:gs>
                  <a:gs pos="100000">
                    <a:schemeClr val="accent1">
                      <a:tint val="50000"/>
                      <a:shade val="100000"/>
                      <a:satMod val="350000"/>
                    </a:schemeClr>
                  </a:gs>
                </a:gsLst>
                <a:lin ang="16200000" scaled="0"/>
              </a:gradFill>
              <a:ln w="38100">
                <a:solidFill>
                  <a:srgbClr val="A2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0BF03F1D-7CAC-4040-9B5A-73B7D83119BC}"/>
                  </a:ext>
                </a:extLst>
              </p:cNvPr>
              <p:cNvSpPr txBox="1"/>
              <p:nvPr/>
            </p:nvSpPr>
            <p:spPr>
              <a:xfrm>
                <a:off x="1739787" y="4039510"/>
                <a:ext cx="1590493" cy="933868"/>
              </a:xfrm>
              <a:prstGeom prst="rect">
                <a:avLst/>
              </a:prstGeom>
              <a:noFill/>
            </p:spPr>
            <p:txBody>
              <a:bodyPr wrap="none" rtlCol="0">
                <a:spAutoFit/>
              </a:bodyPr>
              <a:lstStyle/>
              <a:p>
                <a:pPr algn="ctr"/>
                <a:r>
                  <a:rPr lang="en-US" sz="1300" b="1" i="1" dirty="0">
                    <a:solidFill>
                      <a:schemeClr val="bg1"/>
                    </a:solidFill>
                  </a:rPr>
                  <a:t>Analyze</a:t>
                </a:r>
              </a:p>
              <a:p>
                <a:pPr algn="ctr"/>
                <a:r>
                  <a:rPr lang="en-US" sz="1300" b="1" i="1" dirty="0">
                    <a:solidFill>
                      <a:schemeClr val="bg1"/>
                    </a:solidFill>
                  </a:rPr>
                  <a:t>Data</a:t>
                </a:r>
              </a:p>
            </p:txBody>
          </p:sp>
        </p:grpSp>
        <p:grpSp>
          <p:nvGrpSpPr>
            <p:cNvPr id="18" name="Group 17">
              <a:extLst>
                <a:ext uri="{FF2B5EF4-FFF2-40B4-BE49-F238E27FC236}">
                  <a16:creationId xmlns:a16="http://schemas.microsoft.com/office/drawing/2014/main" id="{C24743DC-98E7-074E-9DF4-0BE8E8890EC5}"/>
                </a:ext>
              </a:extLst>
            </p:cNvPr>
            <p:cNvGrpSpPr/>
            <p:nvPr/>
          </p:nvGrpSpPr>
          <p:grpSpPr>
            <a:xfrm>
              <a:off x="5890120" y="1190984"/>
              <a:ext cx="2003924" cy="1828800"/>
              <a:chOff x="5916653" y="1190984"/>
              <a:chExt cx="2003924" cy="1828800"/>
            </a:xfrm>
          </p:grpSpPr>
          <p:sp>
            <p:nvSpPr>
              <p:cNvPr id="40" name="Oval 39">
                <a:extLst>
                  <a:ext uri="{FF2B5EF4-FFF2-40B4-BE49-F238E27FC236}">
                    <a16:creationId xmlns:a16="http://schemas.microsoft.com/office/drawing/2014/main" id="{39A3C4A1-E42A-0A44-9696-789F8BAF675F}"/>
                  </a:ext>
                </a:extLst>
              </p:cNvPr>
              <p:cNvSpPr>
                <a:spLocks noChangeAspect="1"/>
              </p:cNvSpPr>
              <p:nvPr/>
            </p:nvSpPr>
            <p:spPr>
              <a:xfrm>
                <a:off x="6004215" y="1190984"/>
                <a:ext cx="1828799" cy="1828800"/>
              </a:xfrm>
              <a:prstGeom prst="ellipse">
                <a:avLst/>
              </a:prstGeom>
              <a:gradFill>
                <a:gsLst>
                  <a:gs pos="44000">
                    <a:srgbClr val="001C5D"/>
                  </a:gs>
                  <a:gs pos="100000">
                    <a:schemeClr val="accent1">
                      <a:tint val="50000"/>
                      <a:shade val="100000"/>
                      <a:satMod val="350000"/>
                    </a:schemeClr>
                  </a:gs>
                </a:gsLst>
                <a:lin ang="16200000" scaled="0"/>
              </a:gradFill>
              <a:ln w="38100">
                <a:solidFill>
                  <a:srgbClr val="A2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C5E9317-3334-6943-B71C-387F7D4B6C95}"/>
                  </a:ext>
                </a:extLst>
              </p:cNvPr>
              <p:cNvSpPr txBox="1"/>
              <p:nvPr/>
            </p:nvSpPr>
            <p:spPr>
              <a:xfrm>
                <a:off x="5916653" y="1638451"/>
                <a:ext cx="2003924" cy="933868"/>
              </a:xfrm>
              <a:prstGeom prst="rect">
                <a:avLst/>
              </a:prstGeom>
              <a:noFill/>
            </p:spPr>
            <p:txBody>
              <a:bodyPr wrap="none" rtlCol="0">
                <a:spAutoFit/>
              </a:bodyPr>
              <a:lstStyle/>
              <a:p>
                <a:pPr algn="ctr"/>
                <a:r>
                  <a:rPr lang="en-US" sz="1300" b="1" i="1" dirty="0">
                    <a:solidFill>
                      <a:schemeClr val="bg1"/>
                    </a:solidFill>
                  </a:rPr>
                  <a:t>Generate</a:t>
                </a:r>
              </a:p>
              <a:p>
                <a:pPr algn="ctr"/>
                <a:r>
                  <a:rPr lang="en-US" sz="1300" b="1" i="1" dirty="0">
                    <a:solidFill>
                      <a:schemeClr val="bg1"/>
                    </a:solidFill>
                  </a:rPr>
                  <a:t>Hypothesis</a:t>
                </a:r>
              </a:p>
            </p:txBody>
          </p:sp>
        </p:grpSp>
        <p:grpSp>
          <p:nvGrpSpPr>
            <p:cNvPr id="19" name="Group 18">
              <a:extLst>
                <a:ext uri="{FF2B5EF4-FFF2-40B4-BE49-F238E27FC236}">
                  <a16:creationId xmlns:a16="http://schemas.microsoft.com/office/drawing/2014/main" id="{97151F28-C1D8-894A-B332-ADC49A159F76}"/>
                </a:ext>
              </a:extLst>
            </p:cNvPr>
            <p:cNvGrpSpPr/>
            <p:nvPr/>
          </p:nvGrpSpPr>
          <p:grpSpPr>
            <a:xfrm>
              <a:off x="1211894" y="1190984"/>
              <a:ext cx="2003924" cy="1828800"/>
              <a:chOff x="1238105" y="1190984"/>
              <a:chExt cx="2003924" cy="1828800"/>
            </a:xfrm>
          </p:grpSpPr>
          <p:sp>
            <p:nvSpPr>
              <p:cNvPr id="38" name="Oval 37">
                <a:extLst>
                  <a:ext uri="{FF2B5EF4-FFF2-40B4-BE49-F238E27FC236}">
                    <a16:creationId xmlns:a16="http://schemas.microsoft.com/office/drawing/2014/main" id="{405BB7DA-ABBA-F243-85D3-131FD0EF061A}"/>
                  </a:ext>
                </a:extLst>
              </p:cNvPr>
              <p:cNvSpPr>
                <a:spLocks noChangeAspect="1"/>
              </p:cNvSpPr>
              <p:nvPr/>
            </p:nvSpPr>
            <p:spPr>
              <a:xfrm>
                <a:off x="1325665" y="1190984"/>
                <a:ext cx="1828799" cy="1828800"/>
              </a:xfrm>
              <a:prstGeom prst="ellipse">
                <a:avLst/>
              </a:prstGeom>
              <a:gradFill>
                <a:gsLst>
                  <a:gs pos="44000">
                    <a:srgbClr val="001C5D"/>
                  </a:gs>
                  <a:gs pos="100000">
                    <a:schemeClr val="accent1">
                      <a:tint val="50000"/>
                      <a:shade val="100000"/>
                      <a:satMod val="350000"/>
                    </a:schemeClr>
                  </a:gs>
                </a:gsLst>
                <a:lin ang="16200000" scaled="0"/>
              </a:gradFill>
              <a:ln w="38100">
                <a:solidFill>
                  <a:srgbClr val="A2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E79752E-0149-D74A-A67D-42F211880C12}"/>
                  </a:ext>
                </a:extLst>
              </p:cNvPr>
              <p:cNvSpPr txBox="1"/>
              <p:nvPr/>
            </p:nvSpPr>
            <p:spPr>
              <a:xfrm>
                <a:off x="1238105" y="1638451"/>
                <a:ext cx="2003924" cy="933868"/>
              </a:xfrm>
              <a:prstGeom prst="rect">
                <a:avLst/>
              </a:prstGeom>
              <a:noFill/>
            </p:spPr>
            <p:txBody>
              <a:bodyPr wrap="none" rtlCol="0">
                <a:spAutoFit/>
              </a:bodyPr>
              <a:lstStyle/>
              <a:p>
                <a:pPr algn="ctr"/>
                <a:r>
                  <a:rPr lang="en-US" sz="1300" b="1" i="1" dirty="0">
                    <a:solidFill>
                      <a:schemeClr val="bg1"/>
                    </a:solidFill>
                  </a:rPr>
                  <a:t>Evaluate</a:t>
                </a:r>
              </a:p>
              <a:p>
                <a:pPr algn="ctr"/>
                <a:r>
                  <a:rPr lang="en-US" sz="1300" b="1" i="1" dirty="0">
                    <a:solidFill>
                      <a:schemeClr val="bg1"/>
                    </a:solidFill>
                  </a:rPr>
                  <a:t>Hypothesis</a:t>
                </a:r>
              </a:p>
            </p:txBody>
          </p:sp>
        </p:grpSp>
        <p:grpSp>
          <p:nvGrpSpPr>
            <p:cNvPr id="20" name="Group 19">
              <a:extLst>
                <a:ext uri="{FF2B5EF4-FFF2-40B4-BE49-F238E27FC236}">
                  <a16:creationId xmlns:a16="http://schemas.microsoft.com/office/drawing/2014/main" id="{3A827913-2E22-9B45-844E-19349F251E7F}"/>
                </a:ext>
              </a:extLst>
            </p:cNvPr>
            <p:cNvGrpSpPr/>
            <p:nvPr/>
          </p:nvGrpSpPr>
          <p:grpSpPr>
            <a:xfrm rot="15186943">
              <a:off x="5559796" y="760953"/>
              <a:ext cx="461665" cy="461665"/>
              <a:chOff x="7739944" y="6396335"/>
              <a:chExt cx="461665" cy="461665"/>
            </a:xfrm>
          </p:grpSpPr>
          <p:cxnSp>
            <p:nvCxnSpPr>
              <p:cNvPr id="36" name="Straight Connector 35">
                <a:extLst>
                  <a:ext uri="{FF2B5EF4-FFF2-40B4-BE49-F238E27FC236}">
                    <a16:creationId xmlns:a16="http://schemas.microsoft.com/office/drawing/2014/main" id="{BB57BF21-2D37-3148-AEA0-8D3540A5FC74}"/>
                  </a:ext>
                </a:extLst>
              </p:cNvPr>
              <p:cNvCxnSpPr/>
              <p:nvPr/>
            </p:nvCxnSpPr>
            <p:spPr>
              <a:xfrm>
                <a:off x="7739944" y="6396335"/>
                <a:ext cx="8817" cy="461665"/>
              </a:xfrm>
              <a:prstGeom prst="line">
                <a:avLst/>
              </a:prstGeom>
              <a:ln w="38100">
                <a:solidFill>
                  <a:srgbClr val="A2000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0F201749-42AF-A04C-AEB8-0805D748379D}"/>
                  </a:ext>
                </a:extLst>
              </p:cNvPr>
              <p:cNvCxnSpPr>
                <a:cxnSpLocks/>
              </p:cNvCxnSpPr>
              <p:nvPr/>
            </p:nvCxnSpPr>
            <p:spPr>
              <a:xfrm rot="5400000">
                <a:off x="7966368" y="6622759"/>
                <a:ext cx="8817" cy="461665"/>
              </a:xfrm>
              <a:prstGeom prst="line">
                <a:avLst/>
              </a:prstGeom>
              <a:ln w="38100">
                <a:solidFill>
                  <a:srgbClr val="A20001"/>
                </a:solidFill>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29C745C3-8170-FA48-963D-7AE5F96FA544}"/>
                </a:ext>
              </a:extLst>
            </p:cNvPr>
            <p:cNvGrpSpPr/>
            <p:nvPr/>
          </p:nvGrpSpPr>
          <p:grpSpPr>
            <a:xfrm rot="18844648">
              <a:off x="7101416" y="2958061"/>
              <a:ext cx="461665" cy="461665"/>
              <a:chOff x="7739944" y="6396335"/>
              <a:chExt cx="461665" cy="461665"/>
            </a:xfrm>
          </p:grpSpPr>
          <p:cxnSp>
            <p:nvCxnSpPr>
              <p:cNvPr id="34" name="Straight Connector 33">
                <a:extLst>
                  <a:ext uri="{FF2B5EF4-FFF2-40B4-BE49-F238E27FC236}">
                    <a16:creationId xmlns:a16="http://schemas.microsoft.com/office/drawing/2014/main" id="{C00ABF5D-C93A-084D-9F81-C027C526A92A}"/>
                  </a:ext>
                </a:extLst>
              </p:cNvPr>
              <p:cNvCxnSpPr/>
              <p:nvPr/>
            </p:nvCxnSpPr>
            <p:spPr>
              <a:xfrm>
                <a:off x="7739944" y="6396335"/>
                <a:ext cx="8817" cy="461665"/>
              </a:xfrm>
              <a:prstGeom prst="line">
                <a:avLst/>
              </a:prstGeom>
              <a:ln w="38100">
                <a:solidFill>
                  <a:srgbClr val="A2000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D6B3FE6-517F-F64C-9814-0F24AFA64EB9}"/>
                  </a:ext>
                </a:extLst>
              </p:cNvPr>
              <p:cNvCxnSpPr>
                <a:cxnSpLocks/>
              </p:cNvCxnSpPr>
              <p:nvPr/>
            </p:nvCxnSpPr>
            <p:spPr>
              <a:xfrm rot="5400000">
                <a:off x="7966368" y="6622759"/>
                <a:ext cx="8817" cy="461665"/>
              </a:xfrm>
              <a:prstGeom prst="line">
                <a:avLst/>
              </a:prstGeom>
              <a:ln w="38100">
                <a:solidFill>
                  <a:srgbClr val="A20001"/>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31DF1202-077F-2048-ADA8-0366EB063C63}"/>
                </a:ext>
              </a:extLst>
            </p:cNvPr>
            <p:cNvGrpSpPr/>
            <p:nvPr/>
          </p:nvGrpSpPr>
          <p:grpSpPr>
            <a:xfrm rot="2474803" flipV="1">
              <a:off x="1609397" y="3238926"/>
              <a:ext cx="461665" cy="461666"/>
              <a:chOff x="7726358" y="6384427"/>
              <a:chExt cx="461665" cy="461666"/>
            </a:xfrm>
          </p:grpSpPr>
          <p:cxnSp>
            <p:nvCxnSpPr>
              <p:cNvPr id="32" name="Straight Connector 31">
                <a:extLst>
                  <a:ext uri="{FF2B5EF4-FFF2-40B4-BE49-F238E27FC236}">
                    <a16:creationId xmlns:a16="http://schemas.microsoft.com/office/drawing/2014/main" id="{C5FB5B04-06F7-F140-ABD5-1E76D52CAB3D}"/>
                  </a:ext>
                </a:extLst>
              </p:cNvPr>
              <p:cNvCxnSpPr/>
              <p:nvPr/>
            </p:nvCxnSpPr>
            <p:spPr>
              <a:xfrm>
                <a:off x="7726364" y="6384427"/>
                <a:ext cx="8816" cy="461666"/>
              </a:xfrm>
              <a:prstGeom prst="line">
                <a:avLst/>
              </a:prstGeom>
              <a:ln w="38100">
                <a:solidFill>
                  <a:srgbClr val="A2000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7DAD489-F932-6C47-B0CC-BA28CE5E7766}"/>
                  </a:ext>
                </a:extLst>
              </p:cNvPr>
              <p:cNvCxnSpPr>
                <a:cxnSpLocks/>
              </p:cNvCxnSpPr>
              <p:nvPr/>
            </p:nvCxnSpPr>
            <p:spPr>
              <a:xfrm rot="5400000">
                <a:off x="7952783" y="6610850"/>
                <a:ext cx="8816" cy="461665"/>
              </a:xfrm>
              <a:prstGeom prst="line">
                <a:avLst/>
              </a:prstGeom>
              <a:ln w="38100">
                <a:solidFill>
                  <a:srgbClr val="A2000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1B8C919F-FB6F-DA4C-9496-FF4E69453B8A}"/>
                </a:ext>
              </a:extLst>
            </p:cNvPr>
            <p:cNvGrpSpPr/>
            <p:nvPr/>
          </p:nvGrpSpPr>
          <p:grpSpPr>
            <a:xfrm rot="11375057">
              <a:off x="2795864" y="940419"/>
              <a:ext cx="461665" cy="461665"/>
              <a:chOff x="7739944" y="6396335"/>
              <a:chExt cx="461665" cy="461665"/>
            </a:xfrm>
          </p:grpSpPr>
          <p:cxnSp>
            <p:nvCxnSpPr>
              <p:cNvPr id="30" name="Straight Connector 29">
                <a:extLst>
                  <a:ext uri="{FF2B5EF4-FFF2-40B4-BE49-F238E27FC236}">
                    <a16:creationId xmlns:a16="http://schemas.microsoft.com/office/drawing/2014/main" id="{949F674F-AAD0-414F-AE90-42414499C3C4}"/>
                  </a:ext>
                </a:extLst>
              </p:cNvPr>
              <p:cNvCxnSpPr/>
              <p:nvPr/>
            </p:nvCxnSpPr>
            <p:spPr>
              <a:xfrm>
                <a:off x="7739944" y="6396335"/>
                <a:ext cx="8817" cy="461665"/>
              </a:xfrm>
              <a:prstGeom prst="line">
                <a:avLst/>
              </a:prstGeom>
              <a:ln w="38100">
                <a:solidFill>
                  <a:srgbClr val="A2000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AE55F00-1812-9740-9058-4DA712587E1E}"/>
                  </a:ext>
                </a:extLst>
              </p:cNvPr>
              <p:cNvCxnSpPr>
                <a:cxnSpLocks/>
              </p:cNvCxnSpPr>
              <p:nvPr/>
            </p:nvCxnSpPr>
            <p:spPr>
              <a:xfrm rot="5400000">
                <a:off x="7966368" y="6622759"/>
                <a:ext cx="8817" cy="461665"/>
              </a:xfrm>
              <a:prstGeom prst="line">
                <a:avLst/>
              </a:prstGeom>
              <a:ln w="38100">
                <a:solidFill>
                  <a:srgbClr val="A20001"/>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86DA8445-ABF3-F240-92E3-C4999EF69224}"/>
                </a:ext>
              </a:extLst>
            </p:cNvPr>
            <p:cNvGrpSpPr/>
            <p:nvPr/>
          </p:nvGrpSpPr>
          <p:grpSpPr>
            <a:xfrm rot="5120884">
              <a:off x="3012677" y="5629612"/>
              <a:ext cx="461665" cy="461665"/>
              <a:chOff x="7739944" y="6396335"/>
              <a:chExt cx="461665" cy="461665"/>
            </a:xfrm>
          </p:grpSpPr>
          <p:cxnSp>
            <p:nvCxnSpPr>
              <p:cNvPr id="28" name="Straight Connector 27">
                <a:extLst>
                  <a:ext uri="{FF2B5EF4-FFF2-40B4-BE49-F238E27FC236}">
                    <a16:creationId xmlns:a16="http://schemas.microsoft.com/office/drawing/2014/main" id="{1CAE943E-0A46-974A-B7D9-F1476C2597CB}"/>
                  </a:ext>
                </a:extLst>
              </p:cNvPr>
              <p:cNvCxnSpPr/>
              <p:nvPr/>
            </p:nvCxnSpPr>
            <p:spPr>
              <a:xfrm>
                <a:off x="7739944" y="6396335"/>
                <a:ext cx="8817" cy="461665"/>
              </a:xfrm>
              <a:prstGeom prst="line">
                <a:avLst/>
              </a:prstGeom>
              <a:ln w="38100">
                <a:solidFill>
                  <a:srgbClr val="A2000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0B3B2A-944B-BE4B-A647-15699CBBB575}"/>
                  </a:ext>
                </a:extLst>
              </p:cNvPr>
              <p:cNvCxnSpPr>
                <a:cxnSpLocks/>
              </p:cNvCxnSpPr>
              <p:nvPr/>
            </p:nvCxnSpPr>
            <p:spPr>
              <a:xfrm rot="5400000">
                <a:off x="7966368" y="6622759"/>
                <a:ext cx="8817" cy="461665"/>
              </a:xfrm>
              <a:prstGeom prst="line">
                <a:avLst/>
              </a:prstGeom>
              <a:ln w="38100">
                <a:solidFill>
                  <a:srgbClr val="A20001"/>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FF54AFB8-E6CB-3040-9178-96B10DC2885F}"/>
                </a:ext>
              </a:extLst>
            </p:cNvPr>
            <p:cNvGrpSpPr/>
            <p:nvPr/>
          </p:nvGrpSpPr>
          <p:grpSpPr>
            <a:xfrm rot="517507">
              <a:off x="6064055" y="5349400"/>
              <a:ext cx="461665" cy="461665"/>
              <a:chOff x="7739944" y="6396335"/>
              <a:chExt cx="461665" cy="461665"/>
            </a:xfrm>
          </p:grpSpPr>
          <p:cxnSp>
            <p:nvCxnSpPr>
              <p:cNvPr id="26" name="Straight Connector 25">
                <a:extLst>
                  <a:ext uri="{FF2B5EF4-FFF2-40B4-BE49-F238E27FC236}">
                    <a16:creationId xmlns:a16="http://schemas.microsoft.com/office/drawing/2014/main" id="{47F0BA71-43D3-4C4C-A527-876D363CF551}"/>
                  </a:ext>
                </a:extLst>
              </p:cNvPr>
              <p:cNvCxnSpPr/>
              <p:nvPr/>
            </p:nvCxnSpPr>
            <p:spPr>
              <a:xfrm>
                <a:off x="7739944" y="6396335"/>
                <a:ext cx="8817" cy="461665"/>
              </a:xfrm>
              <a:prstGeom prst="line">
                <a:avLst/>
              </a:prstGeom>
              <a:ln w="38100">
                <a:solidFill>
                  <a:srgbClr val="A2000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E76348E-59F5-8A4D-B234-7A19E831A379}"/>
                  </a:ext>
                </a:extLst>
              </p:cNvPr>
              <p:cNvCxnSpPr>
                <a:cxnSpLocks/>
              </p:cNvCxnSpPr>
              <p:nvPr/>
            </p:nvCxnSpPr>
            <p:spPr>
              <a:xfrm rot="5400000">
                <a:off x="7966368" y="6622759"/>
                <a:ext cx="8817" cy="461665"/>
              </a:xfrm>
              <a:prstGeom prst="line">
                <a:avLst/>
              </a:prstGeom>
              <a:ln w="38100">
                <a:solidFill>
                  <a:srgbClr val="A20001"/>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100627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03A0E-657A-8F40-8067-35D9F8992281}"/>
              </a:ext>
            </a:extLst>
          </p:cNvPr>
          <p:cNvSpPr>
            <a:spLocks noGrp="1"/>
          </p:cNvSpPr>
          <p:nvPr>
            <p:ph type="title"/>
          </p:nvPr>
        </p:nvSpPr>
        <p:spPr/>
        <p:txBody>
          <a:bodyPr/>
          <a:lstStyle/>
          <a:p>
            <a:r>
              <a:rPr lang="en-US" b="1" i="1" dirty="0">
                <a:solidFill>
                  <a:srgbClr val="001D5F"/>
                </a:solidFill>
                <a:ea typeface="Helvetica" charset="0"/>
                <a:cs typeface="Helvetica" charset="0"/>
              </a:rPr>
              <a:t>What’s in it for you?</a:t>
            </a:r>
            <a:endParaRPr lang="en-US" dirty="0">
              <a:solidFill>
                <a:srgbClr val="001D5F"/>
              </a:solidFill>
            </a:endParaRPr>
          </a:p>
        </p:txBody>
      </p:sp>
      <p:sp>
        <p:nvSpPr>
          <p:cNvPr id="3" name="Content Placeholder 2">
            <a:extLst>
              <a:ext uri="{FF2B5EF4-FFF2-40B4-BE49-F238E27FC236}">
                <a16:creationId xmlns:a16="http://schemas.microsoft.com/office/drawing/2014/main" id="{F9CC8BDC-B266-7C44-8717-7596B4618AF9}"/>
              </a:ext>
            </a:extLst>
          </p:cNvPr>
          <p:cNvSpPr>
            <a:spLocks noGrp="1"/>
          </p:cNvSpPr>
          <p:nvPr>
            <p:ph idx="1"/>
          </p:nvPr>
        </p:nvSpPr>
        <p:spPr/>
        <p:txBody>
          <a:bodyPr/>
          <a:lstStyle/>
          <a:p>
            <a:pPr marL="411480" lvl="1" indent="0">
              <a:buNone/>
            </a:pPr>
            <a:endParaRPr lang="en-US" b="1" i="1" dirty="0">
              <a:solidFill>
                <a:srgbClr val="001D5F"/>
              </a:solidFill>
            </a:endParaRPr>
          </a:p>
          <a:p>
            <a:pPr marL="411480" lvl="1" indent="0">
              <a:buNone/>
            </a:pPr>
            <a:r>
              <a:rPr lang="en-US" sz="2400" b="1" i="1" dirty="0">
                <a:solidFill>
                  <a:srgbClr val="001D5F"/>
                </a:solidFill>
              </a:rPr>
              <a:t>Promotes experimental quality:  </a:t>
            </a:r>
            <a:r>
              <a:rPr lang="en-US" sz="2400" b="1" i="1" dirty="0">
                <a:solidFill>
                  <a:srgbClr val="A20001"/>
                </a:solidFill>
              </a:rPr>
              <a:t>learn something new every experiment</a:t>
            </a:r>
          </a:p>
          <a:p>
            <a:pPr marL="411480" lvl="1" indent="0">
              <a:buNone/>
            </a:pPr>
            <a:endParaRPr lang="en-US" sz="2400" b="1" i="1" dirty="0">
              <a:solidFill>
                <a:srgbClr val="001D5F"/>
              </a:solidFill>
            </a:endParaRPr>
          </a:p>
          <a:p>
            <a:pPr marL="411480" lvl="1" indent="0">
              <a:buNone/>
            </a:pPr>
            <a:r>
              <a:rPr lang="en-US" sz="2400" b="1" i="1" dirty="0">
                <a:solidFill>
                  <a:srgbClr val="001D5F"/>
                </a:solidFill>
              </a:rPr>
              <a:t>Facilitates reproducibility</a:t>
            </a:r>
          </a:p>
          <a:p>
            <a:pPr marL="411480" lvl="1" indent="0">
              <a:buNone/>
            </a:pPr>
            <a:endParaRPr lang="en-US" sz="2400" b="1" i="1" dirty="0">
              <a:solidFill>
                <a:srgbClr val="001D5F"/>
              </a:solidFill>
            </a:endParaRPr>
          </a:p>
          <a:p>
            <a:pPr marL="411480" lvl="1" indent="0">
              <a:buNone/>
            </a:pPr>
            <a:r>
              <a:rPr lang="en-US" sz="2400" b="1" i="1" dirty="0">
                <a:solidFill>
                  <a:srgbClr val="001D5F"/>
                </a:solidFill>
              </a:rPr>
              <a:t>Avoids bias</a:t>
            </a:r>
          </a:p>
          <a:p>
            <a:pPr marL="411480" lvl="1" indent="0">
              <a:buNone/>
            </a:pPr>
            <a:endParaRPr lang="en-US" sz="2400" b="1" i="1" dirty="0">
              <a:solidFill>
                <a:srgbClr val="001D5F"/>
              </a:solidFill>
            </a:endParaRPr>
          </a:p>
          <a:p>
            <a:pPr marL="411480" lvl="1" indent="0">
              <a:buNone/>
            </a:pPr>
            <a:r>
              <a:rPr lang="en-US" sz="2400" b="1" i="1" dirty="0">
                <a:solidFill>
                  <a:srgbClr val="001D5F"/>
                </a:solidFill>
              </a:rPr>
              <a:t>Saves time, resources, and avoids frustration</a:t>
            </a:r>
          </a:p>
        </p:txBody>
      </p:sp>
      <p:pic>
        <p:nvPicPr>
          <p:cNvPr id="4" name="Picture 3">
            <a:extLst>
              <a:ext uri="{FF2B5EF4-FFF2-40B4-BE49-F238E27FC236}">
                <a16:creationId xmlns:a16="http://schemas.microsoft.com/office/drawing/2014/main" id="{FB7C0C06-1304-E243-92B0-FAB138ECC429}"/>
              </a:ext>
            </a:extLst>
          </p:cNvPr>
          <p:cNvPicPr>
            <a:picLocks noChangeAspect="1"/>
          </p:cNvPicPr>
          <p:nvPr/>
        </p:nvPicPr>
        <p:blipFill>
          <a:blip r:embed="rId3"/>
          <a:stretch>
            <a:fillRect/>
          </a:stretch>
        </p:blipFill>
        <p:spPr>
          <a:xfrm>
            <a:off x="187033" y="6228371"/>
            <a:ext cx="1692166" cy="457200"/>
          </a:xfrm>
          <a:prstGeom prst="rect">
            <a:avLst/>
          </a:prstGeom>
        </p:spPr>
      </p:pic>
    </p:spTree>
    <p:extLst>
      <p:ext uri="{BB962C8B-B14F-4D97-AF65-F5344CB8AC3E}">
        <p14:creationId xmlns:p14="http://schemas.microsoft.com/office/powerpoint/2010/main" val="415923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B5216-92E4-0347-9F0F-FC259C1D9FD0}"/>
              </a:ext>
            </a:extLst>
          </p:cNvPr>
          <p:cNvSpPr>
            <a:spLocks noGrp="1"/>
          </p:cNvSpPr>
          <p:nvPr>
            <p:ph type="title"/>
          </p:nvPr>
        </p:nvSpPr>
        <p:spPr/>
        <p:txBody>
          <a:bodyPr>
            <a:normAutofit fontScale="90000"/>
          </a:bodyPr>
          <a:lstStyle/>
          <a:p>
            <a:r>
              <a:rPr lang="en-US" b="1" i="1" dirty="0">
                <a:solidFill>
                  <a:srgbClr val="001C5D"/>
                </a:solidFill>
                <a:cs typeface="Helvetica"/>
              </a:rPr>
              <a:t>experimental design within BGS</a:t>
            </a:r>
            <a:endParaRPr lang="en-US" dirty="0"/>
          </a:p>
        </p:txBody>
      </p:sp>
      <p:grpSp>
        <p:nvGrpSpPr>
          <p:cNvPr id="22" name="Group 21">
            <a:extLst>
              <a:ext uri="{FF2B5EF4-FFF2-40B4-BE49-F238E27FC236}">
                <a16:creationId xmlns:a16="http://schemas.microsoft.com/office/drawing/2014/main" id="{3D7B0398-488C-9442-BBF7-F7C67AFA07EC}"/>
              </a:ext>
            </a:extLst>
          </p:cNvPr>
          <p:cNvGrpSpPr>
            <a:grpSpLocks noChangeAspect="1"/>
          </p:cNvGrpSpPr>
          <p:nvPr/>
        </p:nvGrpSpPr>
        <p:grpSpPr>
          <a:xfrm>
            <a:off x="2286000" y="1832999"/>
            <a:ext cx="4572000" cy="4572000"/>
            <a:chOff x="1325616" y="118499"/>
            <a:chExt cx="6492240" cy="6492240"/>
          </a:xfrm>
        </p:grpSpPr>
        <p:sp>
          <p:nvSpPr>
            <p:cNvPr id="23" name="Oval 22">
              <a:extLst>
                <a:ext uri="{FF2B5EF4-FFF2-40B4-BE49-F238E27FC236}">
                  <a16:creationId xmlns:a16="http://schemas.microsoft.com/office/drawing/2014/main" id="{846A737A-2179-C74D-9AC3-55B583BC4183}"/>
                </a:ext>
              </a:extLst>
            </p:cNvPr>
            <p:cNvSpPr/>
            <p:nvPr/>
          </p:nvSpPr>
          <p:spPr>
            <a:xfrm>
              <a:off x="2048849" y="814048"/>
              <a:ext cx="5049456" cy="5049456"/>
            </a:xfrm>
            <a:prstGeom prst="ellipse">
              <a:avLst/>
            </a:prstGeom>
            <a:noFill/>
            <a:ln w="76200">
              <a:solidFill>
                <a:srgbClr val="A2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ardrop 23">
              <a:extLst>
                <a:ext uri="{FF2B5EF4-FFF2-40B4-BE49-F238E27FC236}">
                  <a16:creationId xmlns:a16="http://schemas.microsoft.com/office/drawing/2014/main" id="{2FF70C92-C3CC-5F4B-B64E-6964009A087F}"/>
                </a:ext>
              </a:extLst>
            </p:cNvPr>
            <p:cNvSpPr/>
            <p:nvPr/>
          </p:nvSpPr>
          <p:spPr>
            <a:xfrm rot="2700000" flipH="1">
              <a:off x="3732001" y="4927587"/>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ardrop 24">
              <a:extLst>
                <a:ext uri="{FF2B5EF4-FFF2-40B4-BE49-F238E27FC236}">
                  <a16:creationId xmlns:a16="http://schemas.microsoft.com/office/drawing/2014/main" id="{E22A0E73-5298-7E4E-A04A-5E9CA17A4CA0}"/>
                </a:ext>
              </a:extLst>
            </p:cNvPr>
            <p:cNvSpPr/>
            <p:nvPr/>
          </p:nvSpPr>
          <p:spPr>
            <a:xfrm rot="2700000" flipV="1">
              <a:off x="3732001" y="118499"/>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ardrop 25">
              <a:extLst>
                <a:ext uri="{FF2B5EF4-FFF2-40B4-BE49-F238E27FC236}">
                  <a16:creationId xmlns:a16="http://schemas.microsoft.com/office/drawing/2014/main" id="{0A28F83B-D9AC-BC4A-AD50-A39C0BB224CC}"/>
                </a:ext>
              </a:extLst>
            </p:cNvPr>
            <p:cNvSpPr/>
            <p:nvPr/>
          </p:nvSpPr>
          <p:spPr>
            <a:xfrm rot="5191193">
              <a:off x="1960430" y="763553"/>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ardrop 26">
              <a:extLst>
                <a:ext uri="{FF2B5EF4-FFF2-40B4-BE49-F238E27FC236}">
                  <a16:creationId xmlns:a16="http://schemas.microsoft.com/office/drawing/2014/main" id="{94D2A895-1518-504A-9F85-34F87D565FEA}"/>
                </a:ext>
              </a:extLst>
            </p:cNvPr>
            <p:cNvSpPr/>
            <p:nvPr/>
          </p:nvSpPr>
          <p:spPr>
            <a:xfrm rot="16408807" flipH="1">
              <a:off x="5579208" y="763552"/>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ardrop 27">
              <a:extLst>
                <a:ext uri="{FF2B5EF4-FFF2-40B4-BE49-F238E27FC236}">
                  <a16:creationId xmlns:a16="http://schemas.microsoft.com/office/drawing/2014/main" id="{D4089F42-2D41-884A-814A-5C1EEEA44374}"/>
                </a:ext>
              </a:extLst>
            </p:cNvPr>
            <p:cNvSpPr/>
            <p:nvPr/>
          </p:nvSpPr>
          <p:spPr>
            <a:xfrm rot="5191193" flipH="1" flipV="1">
              <a:off x="5579208" y="4296485"/>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ardrop 28">
              <a:extLst>
                <a:ext uri="{FF2B5EF4-FFF2-40B4-BE49-F238E27FC236}">
                  <a16:creationId xmlns:a16="http://schemas.microsoft.com/office/drawing/2014/main" id="{7ED35A54-5218-EA4F-80B0-45C2B50F3F78}"/>
                </a:ext>
              </a:extLst>
            </p:cNvPr>
            <p:cNvSpPr/>
            <p:nvPr/>
          </p:nvSpPr>
          <p:spPr>
            <a:xfrm rot="16408807" flipV="1">
              <a:off x="1960430" y="4296485"/>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ardrop 29">
              <a:extLst>
                <a:ext uri="{FF2B5EF4-FFF2-40B4-BE49-F238E27FC236}">
                  <a16:creationId xmlns:a16="http://schemas.microsoft.com/office/drawing/2014/main" id="{BCAC1CA9-A50D-EE40-A894-12BE62000578}"/>
                </a:ext>
              </a:extLst>
            </p:cNvPr>
            <p:cNvSpPr/>
            <p:nvPr/>
          </p:nvSpPr>
          <p:spPr>
            <a:xfrm rot="18900000" flipH="1">
              <a:off x="6134704" y="2514030"/>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ardrop 30">
              <a:extLst>
                <a:ext uri="{FF2B5EF4-FFF2-40B4-BE49-F238E27FC236}">
                  <a16:creationId xmlns:a16="http://schemas.microsoft.com/office/drawing/2014/main" id="{2B505F6E-AC98-714C-B30D-4AE6CE30D2F4}"/>
                </a:ext>
              </a:extLst>
            </p:cNvPr>
            <p:cNvSpPr/>
            <p:nvPr/>
          </p:nvSpPr>
          <p:spPr>
            <a:xfrm rot="18900000" flipV="1">
              <a:off x="1325616" y="2514030"/>
              <a:ext cx="1683152" cy="1683152"/>
            </a:xfrm>
            <a:prstGeom prst="teardrop">
              <a:avLst/>
            </a:prstGeom>
            <a:gradFill>
              <a:gsLst>
                <a:gs pos="15000">
                  <a:srgbClr val="011A5E"/>
                </a:gs>
                <a:gs pos="100000">
                  <a:schemeClr val="accent1">
                    <a:tint val="50000"/>
                    <a:shade val="100000"/>
                    <a:satMod val="350000"/>
                  </a:schemeClr>
                </a:gs>
              </a:gsLst>
            </a:gradFill>
            <a:ln w="38100">
              <a:solidFill>
                <a:srgbClr val="A200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C5422CD-5D58-D540-A869-5C0FAE9CE685}"/>
                </a:ext>
              </a:extLst>
            </p:cNvPr>
            <p:cNvSpPr txBox="1"/>
            <p:nvPr/>
          </p:nvSpPr>
          <p:spPr>
            <a:xfrm>
              <a:off x="5579208" y="1310578"/>
              <a:ext cx="1683152" cy="742972"/>
            </a:xfrm>
            <a:prstGeom prst="rect">
              <a:avLst/>
            </a:prstGeom>
            <a:noFill/>
          </p:spPr>
          <p:txBody>
            <a:bodyPr wrap="square" rtlCol="0">
              <a:spAutoFit/>
            </a:bodyPr>
            <a:lstStyle/>
            <a:p>
              <a:pPr algn="ctr"/>
              <a:r>
                <a:rPr lang="en-US" sz="1400" b="1" u="sng" dirty="0">
                  <a:solidFill>
                    <a:schemeClr val="bg1"/>
                  </a:solidFill>
                </a:rPr>
                <a:t>Thesis Research</a:t>
              </a:r>
            </a:p>
          </p:txBody>
        </p:sp>
        <p:sp>
          <p:nvSpPr>
            <p:cNvPr id="33" name="TextBox 32">
              <a:extLst>
                <a:ext uri="{FF2B5EF4-FFF2-40B4-BE49-F238E27FC236}">
                  <a16:creationId xmlns:a16="http://schemas.microsoft.com/office/drawing/2014/main" id="{652FA248-C90A-5A46-98C7-7C7DA900A4C5}"/>
                </a:ext>
              </a:extLst>
            </p:cNvPr>
            <p:cNvSpPr txBox="1"/>
            <p:nvPr/>
          </p:nvSpPr>
          <p:spPr>
            <a:xfrm>
              <a:off x="1572859" y="3137085"/>
              <a:ext cx="1188666" cy="437043"/>
            </a:xfrm>
            <a:prstGeom prst="rect">
              <a:avLst/>
            </a:prstGeom>
            <a:noFill/>
          </p:spPr>
          <p:txBody>
            <a:bodyPr wrap="none" rtlCol="0">
              <a:spAutoFit/>
            </a:bodyPr>
            <a:lstStyle/>
            <a:p>
              <a:pPr algn="ctr"/>
              <a:r>
                <a:rPr lang="en-US" sz="1400" b="1" u="sng" dirty="0">
                  <a:solidFill>
                    <a:schemeClr val="bg1"/>
                  </a:solidFill>
                </a:rPr>
                <a:t>Classes</a:t>
              </a:r>
            </a:p>
          </p:txBody>
        </p:sp>
        <p:sp>
          <p:nvSpPr>
            <p:cNvPr id="34" name="TextBox 33">
              <a:extLst>
                <a:ext uri="{FF2B5EF4-FFF2-40B4-BE49-F238E27FC236}">
                  <a16:creationId xmlns:a16="http://schemas.microsoft.com/office/drawing/2014/main" id="{628A2031-1685-E54F-A9DC-EFF688B5865A}"/>
                </a:ext>
              </a:extLst>
            </p:cNvPr>
            <p:cNvSpPr txBox="1"/>
            <p:nvPr/>
          </p:nvSpPr>
          <p:spPr>
            <a:xfrm>
              <a:off x="5787754" y="4814896"/>
              <a:ext cx="1266058" cy="742972"/>
            </a:xfrm>
            <a:prstGeom prst="rect">
              <a:avLst/>
            </a:prstGeom>
            <a:noFill/>
          </p:spPr>
          <p:txBody>
            <a:bodyPr wrap="none" rtlCol="0">
              <a:spAutoFit/>
            </a:bodyPr>
            <a:lstStyle/>
            <a:p>
              <a:pPr algn="ctr"/>
              <a:r>
                <a:rPr lang="en-US" sz="1400" b="1" u="sng" dirty="0">
                  <a:solidFill>
                    <a:schemeClr val="bg1"/>
                  </a:solidFill>
                </a:rPr>
                <a:t>Thesis</a:t>
              </a:r>
            </a:p>
            <a:p>
              <a:pPr algn="ctr"/>
              <a:r>
                <a:rPr lang="en-US" sz="1400" b="1" u="sng" dirty="0">
                  <a:solidFill>
                    <a:schemeClr val="bg1"/>
                  </a:solidFill>
                </a:rPr>
                <a:t>Defense</a:t>
              </a:r>
            </a:p>
          </p:txBody>
        </p:sp>
        <p:sp>
          <p:nvSpPr>
            <p:cNvPr id="35" name="TextBox 34">
              <a:extLst>
                <a:ext uri="{FF2B5EF4-FFF2-40B4-BE49-F238E27FC236}">
                  <a16:creationId xmlns:a16="http://schemas.microsoft.com/office/drawing/2014/main" id="{41BF357D-33D8-5D4F-840D-FBB14ED91BBE}"/>
                </a:ext>
              </a:extLst>
            </p:cNvPr>
            <p:cNvSpPr txBox="1"/>
            <p:nvPr/>
          </p:nvSpPr>
          <p:spPr>
            <a:xfrm>
              <a:off x="6288620" y="2984120"/>
              <a:ext cx="1375320" cy="742972"/>
            </a:xfrm>
            <a:prstGeom prst="rect">
              <a:avLst/>
            </a:prstGeom>
            <a:noFill/>
          </p:spPr>
          <p:txBody>
            <a:bodyPr wrap="none" rtlCol="0">
              <a:spAutoFit/>
            </a:bodyPr>
            <a:lstStyle/>
            <a:p>
              <a:pPr algn="ctr"/>
              <a:r>
                <a:rPr lang="en-US" sz="1400" b="1" u="sng" dirty="0">
                  <a:solidFill>
                    <a:schemeClr val="bg1"/>
                  </a:solidFill>
                </a:rPr>
                <a:t>Other</a:t>
              </a:r>
            </a:p>
            <a:p>
              <a:pPr algn="ctr"/>
              <a:r>
                <a:rPr lang="en-US" sz="1400" b="1" u="sng" dirty="0">
                  <a:solidFill>
                    <a:schemeClr val="bg1"/>
                  </a:solidFill>
                </a:rPr>
                <a:t>Scientists</a:t>
              </a:r>
            </a:p>
          </p:txBody>
        </p:sp>
        <p:sp>
          <p:nvSpPr>
            <p:cNvPr id="36" name="Oval 35">
              <a:extLst>
                <a:ext uri="{FF2B5EF4-FFF2-40B4-BE49-F238E27FC236}">
                  <a16:creationId xmlns:a16="http://schemas.microsoft.com/office/drawing/2014/main" id="{A4FED99F-EBBF-0D41-B98A-00CC2A8573E8}"/>
                </a:ext>
              </a:extLst>
            </p:cNvPr>
            <p:cNvSpPr>
              <a:spLocks noChangeAspect="1"/>
            </p:cNvSpPr>
            <p:nvPr/>
          </p:nvSpPr>
          <p:spPr>
            <a:xfrm>
              <a:off x="3482252" y="2264282"/>
              <a:ext cx="2182648" cy="2182648"/>
            </a:xfrm>
            <a:prstGeom prst="ellipse">
              <a:avLst/>
            </a:prstGeom>
            <a:gradFill>
              <a:gsLst>
                <a:gs pos="44000">
                  <a:srgbClr val="001C5D"/>
                </a:gs>
                <a:gs pos="100000">
                  <a:schemeClr val="accent1">
                    <a:tint val="50000"/>
                    <a:shade val="100000"/>
                    <a:satMod val="350000"/>
                  </a:schemeClr>
                </a:gs>
              </a:gsLst>
              <a:lin ang="16200000" scaled="0"/>
            </a:gradFill>
            <a:ln w="38100">
              <a:solidFill>
                <a:srgbClr val="A2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B77670C7-6166-DC49-A79C-3C26AB9BDFC7}"/>
                </a:ext>
              </a:extLst>
            </p:cNvPr>
            <p:cNvSpPr txBox="1"/>
            <p:nvPr/>
          </p:nvSpPr>
          <p:spPr>
            <a:xfrm>
              <a:off x="3488783" y="2984120"/>
              <a:ext cx="2169587" cy="742972"/>
            </a:xfrm>
            <a:prstGeom prst="rect">
              <a:avLst/>
            </a:prstGeom>
            <a:noFill/>
          </p:spPr>
          <p:txBody>
            <a:bodyPr wrap="square" rtlCol="0">
              <a:spAutoFit/>
            </a:bodyPr>
            <a:lstStyle/>
            <a:p>
              <a:pPr algn="ctr"/>
              <a:r>
                <a:rPr lang="en-US" sz="1400" b="1" u="sng" dirty="0">
                  <a:solidFill>
                    <a:schemeClr val="bg1"/>
                  </a:solidFill>
                </a:rPr>
                <a:t>You as experimentalist</a:t>
              </a:r>
            </a:p>
          </p:txBody>
        </p:sp>
        <p:sp>
          <p:nvSpPr>
            <p:cNvPr id="38" name="TextBox 37">
              <a:extLst>
                <a:ext uri="{FF2B5EF4-FFF2-40B4-BE49-F238E27FC236}">
                  <a16:creationId xmlns:a16="http://schemas.microsoft.com/office/drawing/2014/main" id="{90A96668-1A00-1845-BAE3-9434FA687EEE}"/>
                </a:ext>
              </a:extLst>
            </p:cNvPr>
            <p:cNvSpPr txBox="1"/>
            <p:nvPr/>
          </p:nvSpPr>
          <p:spPr>
            <a:xfrm>
              <a:off x="3760723" y="5471736"/>
              <a:ext cx="1625708" cy="742972"/>
            </a:xfrm>
            <a:prstGeom prst="rect">
              <a:avLst/>
            </a:prstGeom>
            <a:noFill/>
          </p:spPr>
          <p:txBody>
            <a:bodyPr wrap="none" rtlCol="0">
              <a:spAutoFit/>
            </a:bodyPr>
            <a:lstStyle/>
            <a:p>
              <a:pPr algn="ctr"/>
              <a:r>
                <a:rPr lang="en-US" sz="1400" b="1" u="sng" dirty="0">
                  <a:solidFill>
                    <a:schemeClr val="bg1"/>
                  </a:solidFill>
                </a:rPr>
                <a:t>Preliminary</a:t>
              </a:r>
            </a:p>
            <a:p>
              <a:pPr algn="ctr"/>
              <a:r>
                <a:rPr lang="en-US" sz="1400" b="1" u="sng" dirty="0">
                  <a:solidFill>
                    <a:schemeClr val="bg1"/>
                  </a:solidFill>
                </a:rPr>
                <a:t>Exams</a:t>
              </a:r>
            </a:p>
          </p:txBody>
        </p:sp>
        <p:sp>
          <p:nvSpPr>
            <p:cNvPr id="39" name="TextBox 38">
              <a:extLst>
                <a:ext uri="{FF2B5EF4-FFF2-40B4-BE49-F238E27FC236}">
                  <a16:creationId xmlns:a16="http://schemas.microsoft.com/office/drawing/2014/main" id="{5B018CB5-8C8F-A44A-9F18-DA93377D2E7D}"/>
                </a:ext>
              </a:extLst>
            </p:cNvPr>
            <p:cNvSpPr txBox="1"/>
            <p:nvPr/>
          </p:nvSpPr>
          <p:spPr>
            <a:xfrm>
              <a:off x="1894688" y="1307701"/>
              <a:ext cx="1814638" cy="742972"/>
            </a:xfrm>
            <a:prstGeom prst="rect">
              <a:avLst/>
            </a:prstGeom>
            <a:noFill/>
          </p:spPr>
          <p:txBody>
            <a:bodyPr wrap="none" rtlCol="0">
              <a:spAutoFit/>
            </a:bodyPr>
            <a:lstStyle/>
            <a:p>
              <a:pPr algn="ctr"/>
              <a:r>
                <a:rPr lang="en-US" sz="1400" b="1" u="sng" dirty="0">
                  <a:solidFill>
                    <a:schemeClr val="bg1"/>
                  </a:solidFill>
                </a:rPr>
                <a:t>RCR and SRR</a:t>
              </a:r>
            </a:p>
            <a:p>
              <a:pPr algn="ctr"/>
              <a:r>
                <a:rPr lang="en-US" sz="1400" b="1" u="sng" dirty="0">
                  <a:solidFill>
                    <a:schemeClr val="bg1"/>
                  </a:solidFill>
                </a:rPr>
                <a:t>Training</a:t>
              </a:r>
            </a:p>
          </p:txBody>
        </p:sp>
        <p:sp>
          <p:nvSpPr>
            <p:cNvPr id="40" name="TextBox 39">
              <a:extLst>
                <a:ext uri="{FF2B5EF4-FFF2-40B4-BE49-F238E27FC236}">
                  <a16:creationId xmlns:a16="http://schemas.microsoft.com/office/drawing/2014/main" id="{84538C29-B324-E349-9B21-0C28D13A751B}"/>
                </a:ext>
              </a:extLst>
            </p:cNvPr>
            <p:cNvSpPr txBox="1"/>
            <p:nvPr/>
          </p:nvSpPr>
          <p:spPr>
            <a:xfrm>
              <a:off x="2108657" y="4814896"/>
              <a:ext cx="1386700" cy="742972"/>
            </a:xfrm>
            <a:prstGeom prst="rect">
              <a:avLst/>
            </a:prstGeom>
            <a:noFill/>
          </p:spPr>
          <p:txBody>
            <a:bodyPr wrap="none" rtlCol="0">
              <a:spAutoFit/>
            </a:bodyPr>
            <a:lstStyle/>
            <a:p>
              <a:pPr algn="ctr"/>
              <a:r>
                <a:rPr lang="en-US" sz="1400" b="1" u="sng" dirty="0">
                  <a:solidFill>
                    <a:schemeClr val="bg1"/>
                  </a:solidFill>
                </a:rPr>
                <a:t>Lab</a:t>
              </a:r>
            </a:p>
            <a:p>
              <a:pPr algn="ctr"/>
              <a:r>
                <a:rPr lang="en-US" sz="1400" b="1" u="sng" dirty="0">
                  <a:solidFill>
                    <a:schemeClr val="bg1"/>
                  </a:solidFill>
                </a:rPr>
                <a:t>Rotations</a:t>
              </a:r>
            </a:p>
          </p:txBody>
        </p:sp>
        <p:sp>
          <p:nvSpPr>
            <p:cNvPr id="41" name="TextBox 40">
              <a:extLst>
                <a:ext uri="{FF2B5EF4-FFF2-40B4-BE49-F238E27FC236}">
                  <a16:creationId xmlns:a16="http://schemas.microsoft.com/office/drawing/2014/main" id="{4A8C217C-05A2-364A-89C7-2D452B9CEC2F}"/>
                </a:ext>
              </a:extLst>
            </p:cNvPr>
            <p:cNvSpPr txBox="1"/>
            <p:nvPr/>
          </p:nvSpPr>
          <p:spPr>
            <a:xfrm>
              <a:off x="3912095" y="588589"/>
              <a:ext cx="1322964" cy="742972"/>
            </a:xfrm>
            <a:prstGeom prst="rect">
              <a:avLst/>
            </a:prstGeom>
            <a:noFill/>
          </p:spPr>
          <p:txBody>
            <a:bodyPr wrap="none" rtlCol="0">
              <a:spAutoFit/>
            </a:bodyPr>
            <a:lstStyle/>
            <a:p>
              <a:pPr algn="ctr"/>
              <a:r>
                <a:rPr lang="en-US" sz="1400" b="1" u="sng" dirty="0">
                  <a:solidFill>
                    <a:schemeClr val="bg1"/>
                  </a:solidFill>
                </a:rPr>
                <a:t>Self-</a:t>
              </a:r>
            </a:p>
            <a:p>
              <a:pPr algn="ctr"/>
              <a:r>
                <a:rPr lang="en-US" sz="1400" b="1" u="sng" dirty="0">
                  <a:solidFill>
                    <a:schemeClr val="bg1"/>
                  </a:solidFill>
                </a:rPr>
                <a:t>Learning</a:t>
              </a:r>
            </a:p>
          </p:txBody>
        </p:sp>
      </p:grpSp>
      <p:pic>
        <p:nvPicPr>
          <p:cNvPr id="42" name="Picture 41">
            <a:extLst>
              <a:ext uri="{FF2B5EF4-FFF2-40B4-BE49-F238E27FC236}">
                <a16:creationId xmlns:a16="http://schemas.microsoft.com/office/drawing/2014/main" id="{D8CCBE86-276D-6344-8B92-757D1D597EE9}"/>
              </a:ext>
            </a:extLst>
          </p:cNvPr>
          <p:cNvPicPr>
            <a:picLocks noChangeAspect="1"/>
          </p:cNvPicPr>
          <p:nvPr/>
        </p:nvPicPr>
        <p:blipFill>
          <a:blip r:embed="rId3"/>
          <a:stretch>
            <a:fillRect/>
          </a:stretch>
        </p:blipFill>
        <p:spPr>
          <a:xfrm>
            <a:off x="187033" y="6228371"/>
            <a:ext cx="1692166" cy="457200"/>
          </a:xfrm>
          <a:prstGeom prst="rect">
            <a:avLst/>
          </a:prstGeom>
        </p:spPr>
      </p:pic>
    </p:spTree>
    <p:extLst>
      <p:ext uri="{BB962C8B-B14F-4D97-AF65-F5344CB8AC3E}">
        <p14:creationId xmlns:p14="http://schemas.microsoft.com/office/powerpoint/2010/main" val="349893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D1A2-737E-1B4B-8367-7B451AF8CB92}"/>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1EAD8F74-9B39-4B4C-9FC1-1958541E0D39}"/>
              </a:ext>
            </a:extLst>
          </p:cNvPr>
          <p:cNvPicPr>
            <a:picLocks noChangeAspect="1"/>
          </p:cNvPicPr>
          <p:nvPr/>
        </p:nvPicPr>
        <p:blipFill>
          <a:blip r:embed="rId3"/>
          <a:stretch>
            <a:fillRect/>
          </a:stretch>
        </p:blipFill>
        <p:spPr>
          <a:xfrm>
            <a:off x="4348843" y="3448646"/>
            <a:ext cx="4572000" cy="2130759"/>
          </a:xfrm>
          <a:prstGeom prst="rect">
            <a:avLst/>
          </a:prstGeom>
        </p:spPr>
      </p:pic>
      <p:pic>
        <p:nvPicPr>
          <p:cNvPr id="5" name="Picture 4">
            <a:extLst>
              <a:ext uri="{FF2B5EF4-FFF2-40B4-BE49-F238E27FC236}">
                <a16:creationId xmlns:a16="http://schemas.microsoft.com/office/drawing/2014/main" id="{8E5B25B0-FFEA-DA4C-B227-1ED146B19A50}"/>
              </a:ext>
            </a:extLst>
          </p:cNvPr>
          <p:cNvPicPr>
            <a:picLocks noChangeAspect="1"/>
          </p:cNvPicPr>
          <p:nvPr/>
        </p:nvPicPr>
        <p:blipFill>
          <a:blip r:embed="rId4"/>
          <a:stretch>
            <a:fillRect/>
          </a:stretch>
        </p:blipFill>
        <p:spPr>
          <a:xfrm>
            <a:off x="312102" y="1966868"/>
            <a:ext cx="4572000" cy="2222500"/>
          </a:xfrm>
          <a:prstGeom prst="rect">
            <a:avLst/>
          </a:prstGeom>
        </p:spPr>
      </p:pic>
      <p:sp>
        <p:nvSpPr>
          <p:cNvPr id="6" name="TextBox 5">
            <a:extLst>
              <a:ext uri="{FF2B5EF4-FFF2-40B4-BE49-F238E27FC236}">
                <a16:creationId xmlns:a16="http://schemas.microsoft.com/office/drawing/2014/main" id="{ECA88BA6-21CA-4948-B4DA-2051B8830BA3}"/>
              </a:ext>
            </a:extLst>
          </p:cNvPr>
          <p:cNvSpPr txBox="1"/>
          <p:nvPr/>
        </p:nvSpPr>
        <p:spPr>
          <a:xfrm>
            <a:off x="143974" y="6304823"/>
            <a:ext cx="4908267" cy="369332"/>
          </a:xfrm>
          <a:prstGeom prst="rect">
            <a:avLst/>
          </a:prstGeom>
          <a:noFill/>
        </p:spPr>
        <p:txBody>
          <a:bodyPr wrap="none" rtlCol="0">
            <a:spAutoFit/>
          </a:bodyPr>
          <a:lstStyle/>
          <a:p>
            <a:r>
              <a:rPr lang="en-US" b="1" i="1" dirty="0">
                <a:solidFill>
                  <a:srgbClr val="001C5D"/>
                </a:solidFill>
                <a:latin typeface="Helvetica" pitchFamily="2" charset="0"/>
              </a:rPr>
              <a:t>https://</a:t>
            </a:r>
            <a:r>
              <a:rPr lang="en-US" b="1" i="1" dirty="0" err="1">
                <a:solidFill>
                  <a:srgbClr val="001C5D"/>
                </a:solidFill>
                <a:latin typeface="Helvetica" pitchFamily="2" charset="0"/>
              </a:rPr>
              <a:t>www.med.upenn.edu</a:t>
            </a:r>
            <a:r>
              <a:rPr lang="en-US" b="1" i="1" dirty="0">
                <a:solidFill>
                  <a:srgbClr val="001C5D"/>
                </a:solidFill>
                <a:latin typeface="Helvetica" pitchFamily="2" charset="0"/>
              </a:rPr>
              <a:t>/</a:t>
            </a:r>
            <a:r>
              <a:rPr lang="en-US" b="1" i="1" dirty="0" err="1">
                <a:solidFill>
                  <a:srgbClr val="001C5D"/>
                </a:solidFill>
                <a:latin typeface="Helvetica" pitchFamily="2" charset="0"/>
              </a:rPr>
              <a:t>bgs-rcr-exdes</a:t>
            </a:r>
            <a:r>
              <a:rPr lang="en-US" b="1" dirty="0">
                <a:solidFill>
                  <a:srgbClr val="001C5D"/>
                </a:solidFill>
                <a:latin typeface="Helvetica" pitchFamily="2" charset="0"/>
              </a:rPr>
              <a:t>/</a:t>
            </a:r>
          </a:p>
        </p:txBody>
      </p:sp>
      <p:pic>
        <p:nvPicPr>
          <p:cNvPr id="8" name="Content Placeholder 3">
            <a:extLst>
              <a:ext uri="{FF2B5EF4-FFF2-40B4-BE49-F238E27FC236}">
                <a16:creationId xmlns:a16="http://schemas.microsoft.com/office/drawing/2014/main" id="{8FCDA795-9294-8C40-83CC-76F25062B228}"/>
              </a:ext>
            </a:extLst>
          </p:cNvPr>
          <p:cNvPicPr>
            <a:picLocks noGrp="1" noChangeAspect="1"/>
          </p:cNvPicPr>
          <p:nvPr>
            <p:ph idx="1"/>
          </p:nvPr>
        </p:nvPicPr>
        <p:blipFill>
          <a:blip r:embed="rId5"/>
          <a:stretch>
            <a:fillRect/>
          </a:stretch>
        </p:blipFill>
        <p:spPr>
          <a:xfrm>
            <a:off x="228606" y="271283"/>
            <a:ext cx="8686801" cy="1386582"/>
          </a:xfrm>
          <a:prstGeom prst="rect">
            <a:avLst/>
          </a:prstGeom>
        </p:spPr>
      </p:pic>
    </p:spTree>
    <p:extLst>
      <p:ext uri="{BB962C8B-B14F-4D97-AF65-F5344CB8AC3E}">
        <p14:creationId xmlns:p14="http://schemas.microsoft.com/office/powerpoint/2010/main" val="3409467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4112764-AE65-6C4E-BE36-BF67A4CE748A}"/>
              </a:ext>
            </a:extLst>
          </p:cNvPr>
          <p:cNvSpPr/>
          <p:nvPr/>
        </p:nvSpPr>
        <p:spPr>
          <a:xfrm>
            <a:off x="4610539" y="169523"/>
            <a:ext cx="4342967" cy="1525933"/>
          </a:xfrm>
          <a:prstGeom prst="rect">
            <a:avLst/>
          </a:prstGeom>
          <a:solidFill>
            <a:srgbClr val="DF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295CEB-385B-DC43-8E0B-4A00511FE392}"/>
              </a:ext>
            </a:extLst>
          </p:cNvPr>
          <p:cNvSpPr>
            <a:spLocks noGrp="1"/>
          </p:cNvSpPr>
          <p:nvPr>
            <p:ph type="title"/>
          </p:nvPr>
        </p:nvSpPr>
        <p:spPr/>
        <p:txBody>
          <a:bodyPr/>
          <a:lstStyle/>
          <a:p>
            <a:pPr algn="l"/>
            <a:r>
              <a:rPr lang="en-US" b="1" i="1" dirty="0">
                <a:solidFill>
                  <a:srgbClr val="001D5F"/>
                </a:solidFill>
              </a:rPr>
              <a:t>Courses</a:t>
            </a:r>
          </a:p>
        </p:txBody>
      </p:sp>
      <p:pic>
        <p:nvPicPr>
          <p:cNvPr id="10" name="Picture 9">
            <a:extLst>
              <a:ext uri="{FF2B5EF4-FFF2-40B4-BE49-F238E27FC236}">
                <a16:creationId xmlns:a16="http://schemas.microsoft.com/office/drawing/2014/main" id="{73D822A6-C15D-AD49-9C5B-403D1590AB93}"/>
              </a:ext>
            </a:extLst>
          </p:cNvPr>
          <p:cNvPicPr/>
          <p:nvPr/>
        </p:nvPicPr>
        <p:blipFill>
          <a:blip r:embed="rId3">
            <a:extLst>
              <a:ext uri="{28A0092B-C50C-407E-A947-70E740481C1C}">
                <a14:useLocalDpi xmlns:a14="http://schemas.microsoft.com/office/drawing/2010/main" val="0"/>
              </a:ext>
            </a:extLst>
          </a:blip>
          <a:stretch>
            <a:fillRect/>
          </a:stretch>
        </p:blipFill>
        <p:spPr>
          <a:xfrm>
            <a:off x="499768" y="4653476"/>
            <a:ext cx="2792587" cy="1728148"/>
          </a:xfrm>
          <a:prstGeom prst="rect">
            <a:avLst/>
          </a:prstGeom>
        </p:spPr>
      </p:pic>
      <p:sp>
        <p:nvSpPr>
          <p:cNvPr id="11" name="Rectangle 10">
            <a:extLst>
              <a:ext uri="{FF2B5EF4-FFF2-40B4-BE49-F238E27FC236}">
                <a16:creationId xmlns:a16="http://schemas.microsoft.com/office/drawing/2014/main" id="{5F0561B8-7CFB-D24C-8AAB-B8365B1FA5EC}"/>
              </a:ext>
            </a:extLst>
          </p:cNvPr>
          <p:cNvSpPr/>
          <p:nvPr/>
        </p:nvSpPr>
        <p:spPr>
          <a:xfrm>
            <a:off x="457206" y="4174095"/>
            <a:ext cx="2877711" cy="369332"/>
          </a:xfrm>
          <a:prstGeom prst="rect">
            <a:avLst/>
          </a:prstGeom>
        </p:spPr>
        <p:txBody>
          <a:bodyPr wrap="none">
            <a:spAutoFit/>
          </a:bodyPr>
          <a:lstStyle/>
          <a:p>
            <a:r>
              <a:rPr lang="en-US" b="1" dirty="0">
                <a:solidFill>
                  <a:srgbClr val="001C5D"/>
                </a:solidFill>
                <a:latin typeface="Helvetica" pitchFamily="2" charset="0"/>
              </a:rPr>
              <a:t>Example Exam Question</a:t>
            </a:r>
          </a:p>
        </p:txBody>
      </p:sp>
      <p:sp>
        <p:nvSpPr>
          <p:cNvPr id="12" name="Rectangle 11">
            <a:extLst>
              <a:ext uri="{FF2B5EF4-FFF2-40B4-BE49-F238E27FC236}">
                <a16:creationId xmlns:a16="http://schemas.microsoft.com/office/drawing/2014/main" id="{27E14088-F883-C44C-9318-E095564D237B}"/>
              </a:ext>
            </a:extLst>
          </p:cNvPr>
          <p:cNvSpPr/>
          <p:nvPr/>
        </p:nvSpPr>
        <p:spPr>
          <a:xfrm>
            <a:off x="3521106" y="4201800"/>
            <a:ext cx="6094842" cy="2308324"/>
          </a:xfrm>
          <a:prstGeom prst="rect">
            <a:avLst/>
          </a:prstGeom>
        </p:spPr>
        <p:txBody>
          <a:bodyPr wrap="square">
            <a:spAutoFit/>
          </a:bodyPr>
          <a:lstStyle/>
          <a:p>
            <a:r>
              <a:rPr lang="en-US" b="1" dirty="0">
                <a:solidFill>
                  <a:srgbClr val="001C5D"/>
                </a:solidFill>
                <a:latin typeface="Helvetica" pitchFamily="2" charset="0"/>
              </a:rPr>
              <a:t>Given an observation</a:t>
            </a:r>
          </a:p>
          <a:p>
            <a:pPr lvl="1">
              <a:buFont typeface="Arial" panose="020B0604020202020204" pitchFamily="34" charset="0"/>
              <a:buChar char="•"/>
            </a:pPr>
            <a:r>
              <a:rPr lang="en-US" b="1" dirty="0">
                <a:solidFill>
                  <a:srgbClr val="001C5D"/>
                </a:solidFill>
                <a:latin typeface="Helvetica" pitchFamily="2" charset="0"/>
              </a:rPr>
              <a:t>describe/interpret data</a:t>
            </a:r>
          </a:p>
          <a:p>
            <a:pPr lvl="1">
              <a:buFont typeface="Arial" panose="020B0604020202020204" pitchFamily="34" charset="0"/>
              <a:buChar char="•"/>
            </a:pPr>
            <a:r>
              <a:rPr lang="en-US" b="1" dirty="0">
                <a:solidFill>
                  <a:srgbClr val="001C5D"/>
                </a:solidFill>
                <a:latin typeface="Helvetica" pitchFamily="2" charset="0"/>
              </a:rPr>
              <a:t>formulate a hypothesis</a:t>
            </a:r>
          </a:p>
          <a:p>
            <a:pPr lvl="1">
              <a:buFont typeface="Arial" panose="020B0604020202020204" pitchFamily="34" charset="0"/>
              <a:buChar char="•"/>
            </a:pPr>
            <a:r>
              <a:rPr lang="en-US" b="1" dirty="0">
                <a:solidFill>
                  <a:srgbClr val="001C5D"/>
                </a:solidFill>
                <a:latin typeface="Helvetica" pitchFamily="2" charset="0"/>
              </a:rPr>
              <a:t>describe experiments to test the hypothesis</a:t>
            </a:r>
          </a:p>
          <a:p>
            <a:pPr lvl="1">
              <a:buFont typeface="Arial" panose="020B0604020202020204" pitchFamily="34" charset="0"/>
              <a:buChar char="•"/>
            </a:pPr>
            <a:r>
              <a:rPr lang="en-US" b="1" dirty="0">
                <a:solidFill>
                  <a:srgbClr val="001C5D"/>
                </a:solidFill>
                <a:latin typeface="Helvetica" pitchFamily="2" charset="0"/>
              </a:rPr>
              <a:t>describe controls</a:t>
            </a:r>
          </a:p>
          <a:p>
            <a:pPr lvl="1">
              <a:buFont typeface="Arial" panose="020B0604020202020204" pitchFamily="34" charset="0"/>
              <a:buChar char="•"/>
            </a:pPr>
            <a:r>
              <a:rPr lang="en-US" b="1" dirty="0">
                <a:solidFill>
                  <a:srgbClr val="001C5D"/>
                </a:solidFill>
                <a:latin typeface="Helvetica" pitchFamily="2" charset="0"/>
              </a:rPr>
              <a:t>make predictions</a:t>
            </a:r>
          </a:p>
          <a:p>
            <a:pPr lvl="1">
              <a:buFont typeface="Arial" panose="020B0604020202020204" pitchFamily="34" charset="0"/>
              <a:buChar char="•"/>
            </a:pPr>
            <a:r>
              <a:rPr lang="en-US" b="1" dirty="0">
                <a:solidFill>
                  <a:srgbClr val="001C5D"/>
                </a:solidFill>
                <a:latin typeface="Helvetica" pitchFamily="2" charset="0"/>
              </a:rPr>
              <a:t>summarize the results and analysis</a:t>
            </a:r>
          </a:p>
          <a:p>
            <a:pPr lvl="1">
              <a:buFont typeface="Arial" panose="020B0604020202020204" pitchFamily="34" charset="0"/>
              <a:buChar char="•"/>
            </a:pPr>
            <a:r>
              <a:rPr lang="en-US" b="1" dirty="0">
                <a:solidFill>
                  <a:srgbClr val="001C5D"/>
                </a:solidFill>
                <a:latin typeface="Helvetica" pitchFamily="2" charset="0"/>
              </a:rPr>
              <a:t>make own conclusions</a:t>
            </a:r>
          </a:p>
        </p:txBody>
      </p:sp>
      <p:pic>
        <p:nvPicPr>
          <p:cNvPr id="13" name="Picture 12">
            <a:extLst>
              <a:ext uri="{FF2B5EF4-FFF2-40B4-BE49-F238E27FC236}">
                <a16:creationId xmlns:a16="http://schemas.microsoft.com/office/drawing/2014/main" id="{BF0AC64F-6356-9E4C-B0F6-C0E1857C6C92}"/>
              </a:ext>
            </a:extLst>
          </p:cNvPr>
          <p:cNvPicPr>
            <a:picLocks noChangeAspect="1"/>
          </p:cNvPicPr>
          <p:nvPr/>
        </p:nvPicPr>
        <p:blipFill>
          <a:blip r:embed="rId4"/>
          <a:stretch>
            <a:fillRect/>
          </a:stretch>
        </p:blipFill>
        <p:spPr>
          <a:xfrm>
            <a:off x="5229016" y="278274"/>
            <a:ext cx="3624399" cy="3657600"/>
          </a:xfrm>
          <a:prstGeom prst="rect">
            <a:avLst/>
          </a:prstGeom>
        </p:spPr>
      </p:pic>
      <p:sp>
        <p:nvSpPr>
          <p:cNvPr id="14" name="TextBox 13">
            <a:extLst>
              <a:ext uri="{FF2B5EF4-FFF2-40B4-BE49-F238E27FC236}">
                <a16:creationId xmlns:a16="http://schemas.microsoft.com/office/drawing/2014/main" id="{9EEA4207-3834-D140-96D8-177794190270}"/>
              </a:ext>
            </a:extLst>
          </p:cNvPr>
          <p:cNvSpPr txBox="1"/>
          <p:nvPr/>
        </p:nvSpPr>
        <p:spPr>
          <a:xfrm>
            <a:off x="499768" y="1812524"/>
            <a:ext cx="4159045" cy="646331"/>
          </a:xfrm>
          <a:prstGeom prst="rect">
            <a:avLst/>
          </a:prstGeom>
          <a:noFill/>
        </p:spPr>
        <p:txBody>
          <a:bodyPr wrap="square" rtlCol="0">
            <a:spAutoFit/>
          </a:bodyPr>
          <a:lstStyle/>
          <a:p>
            <a:r>
              <a:rPr lang="en-US" b="1" dirty="0">
                <a:solidFill>
                  <a:srgbClr val="001C5D"/>
                </a:solidFill>
                <a:latin typeface="Helvetica" pitchFamily="2" charset="0"/>
              </a:rPr>
              <a:t>You will be asked about the experimental basis of knowledge!</a:t>
            </a:r>
            <a:endParaRPr lang="en-US" dirty="0">
              <a:solidFill>
                <a:srgbClr val="001C5D"/>
              </a:solidFill>
            </a:endParaRPr>
          </a:p>
        </p:txBody>
      </p:sp>
    </p:spTree>
    <p:extLst>
      <p:ext uri="{BB962C8B-B14F-4D97-AF65-F5344CB8AC3E}">
        <p14:creationId xmlns:p14="http://schemas.microsoft.com/office/powerpoint/2010/main" val="6539925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7">
      <a:dk1>
        <a:srgbClr val="000000"/>
      </a:dk1>
      <a:lt1>
        <a:srgbClr val="FFFFFF"/>
      </a:lt1>
      <a:dk2>
        <a:srgbClr val="564B3C"/>
      </a:dk2>
      <a:lt2>
        <a:srgbClr val="A50000"/>
      </a:lt2>
      <a:accent1>
        <a:srgbClr val="001C5E"/>
      </a:accent1>
      <a:accent2>
        <a:srgbClr val="CF543F"/>
      </a:accent2>
      <a:accent3>
        <a:srgbClr val="940018"/>
      </a:accent3>
      <a:accent4>
        <a:srgbClr val="848058"/>
      </a:accent4>
      <a:accent5>
        <a:srgbClr val="E8B54D"/>
      </a:accent5>
      <a:accent6>
        <a:srgbClr val="786C71"/>
      </a:accent6>
      <a:hlink>
        <a:srgbClr val="CCCC00"/>
      </a:hlink>
      <a:folHlink>
        <a:srgbClr val="A5000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9990</TotalTime>
  <Words>1537</Words>
  <Application>Microsoft Office PowerPoint</Application>
  <PresentationFormat>On-screen Show (4:3)</PresentationFormat>
  <Paragraphs>256</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Book Antiqua</vt:lpstr>
      <vt:lpstr>Calibri</vt:lpstr>
      <vt:lpstr>Century Gothic</vt:lpstr>
      <vt:lpstr>Helvetica</vt:lpstr>
      <vt:lpstr>Apothecary</vt:lpstr>
      <vt:lpstr>Ready, Set, Experiment!</vt:lpstr>
      <vt:lpstr>Two Sides of Same Coin -either side you win-</vt:lpstr>
      <vt:lpstr>Goals for today</vt:lpstr>
      <vt:lpstr>A Good experimentalist…</vt:lpstr>
      <vt:lpstr>Experiments are Well-Conceived Plans</vt:lpstr>
      <vt:lpstr>What’s in it for you?</vt:lpstr>
      <vt:lpstr>experimental design within BGS</vt:lpstr>
      <vt:lpstr>PowerPoint Presentation</vt:lpstr>
      <vt:lpstr>Courses</vt:lpstr>
      <vt:lpstr>Experimental design…</vt:lpstr>
      <vt:lpstr>Case studies</vt:lpstr>
      <vt:lpstr>Science Delivers! Perform Experiments!</vt:lpstr>
      <vt:lpstr>Small Groups</vt:lpstr>
      <vt:lpstr>PowerPoint Presentation</vt:lpstr>
      <vt:lpstr>The learner will be able to…</vt:lpstr>
      <vt:lpstr>Case Study: Controls &amp; Variables</vt:lpstr>
      <vt:lpstr>Case Study: Replication</vt:lpstr>
      <vt:lpstr>Case Study: FEASibility &amp; RISK</vt:lpstr>
      <vt:lpstr>Case Study: Idea Creation</vt:lpstr>
      <vt:lpstr>Resource</vt:lpstr>
      <vt:lpstr>PowerPoint Presentation</vt:lpstr>
      <vt:lpstr>Small Groups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Dunn</dc:creator>
  <cp:lastModifiedBy>Windows User</cp:lastModifiedBy>
  <cp:revision>56</cp:revision>
  <dcterms:created xsi:type="dcterms:W3CDTF">2014-09-16T21:28:43Z</dcterms:created>
  <dcterms:modified xsi:type="dcterms:W3CDTF">2022-08-19T14:58:26Z</dcterms:modified>
</cp:coreProperties>
</file>